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58" r:id="rId5"/>
    <p:sldId id="260" r:id="rId6"/>
    <p:sldId id="266" r:id="rId7"/>
    <p:sldId id="267" r:id="rId8"/>
    <p:sldId id="261" r:id="rId9"/>
    <p:sldId id="269" r:id="rId10"/>
    <p:sldId id="262" r:id="rId11"/>
    <p:sldId id="268" r:id="rId12"/>
    <p:sldId id="263"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a:srgbClr val="8A6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3" d="100"/>
          <a:sy n="73" d="100"/>
        </p:scale>
        <p:origin x="364" y="3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png>
</file>

<file path=ppt/media/image4.jpeg>
</file>

<file path=ppt/media/image5.png>
</file>

<file path=ppt/media/image6.png>
</file>

<file path=ppt/media/image7.PNG>
</file>

<file path=ppt/media/image8.gi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8" name="Rectangle 7"/>
          <p:cNvSpPr/>
          <p:nvPr/>
        </p:nvSpPr>
        <p:spPr>
          <a:xfrm flipH="1">
            <a:off x="3556000" y="0"/>
            <a:ext cx="8636000" cy="6858000"/>
          </a:xfrm>
          <a:prstGeom prst="rect">
            <a:avLst/>
          </a:prstGeom>
          <a:blipFill>
            <a:blip r:embed="rId2">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00000" r="50000"/>
                </a:path>
                <a:tileRect/>
              </a:gradFill>
            </a:fillOverlay>
            <a:innerShdw blurRad="63500" dist="44450" dir="10800000">
              <a:srgbClr val="000000">
                <a:alpha val="50000"/>
              </a:srgbClr>
            </a:inn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16200000">
            <a:off x="127000" y="3429000"/>
            <a:ext cx="6858000" cy="0"/>
          </a:xfrm>
          <a:prstGeom prst="line">
            <a:avLst/>
          </a:prstGeom>
          <a:noFill/>
          <a:ln w="11430" cap="flat" cmpd="sng" algn="ctr">
            <a:solidFill>
              <a:schemeClr val="bg1">
                <a:shade val="95000"/>
              </a:schemeClr>
            </a:solidFill>
            <a:prstDash val="solid"/>
            <a:miter lim="800000"/>
            <a:headEnd type="none" w="med" len="med"/>
            <a:tailEnd type="none" w="med" len="med"/>
          </a:ln>
          <a:effectLst/>
        </p:spPr>
        <p:txBody>
          <a:bodyPr vert="horz" wrap="square" lIns="91440" tIns="45720" rIns="91440" bIns="45720" anchor="t" compatLnSpc="1"/>
          <a:lstStyle/>
          <a:p>
            <a:endParaRPr kumimoji="0" lang="en-US"/>
          </a:p>
        </p:txBody>
      </p:sp>
      <p:sp>
        <p:nvSpPr>
          <p:cNvPr id="12" name="Title 11"/>
          <p:cNvSpPr>
            <a:spLocks noGrp="1"/>
          </p:cNvSpPr>
          <p:nvPr>
            <p:ph type="ctrTitle"/>
          </p:nvPr>
        </p:nvSpPr>
        <p:spPr>
          <a:xfrm>
            <a:off x="4489157" y="533400"/>
            <a:ext cx="6807200" cy="2868168"/>
          </a:xfrm>
        </p:spPr>
        <p:txBody>
          <a:bodyPr lIns="45720" tIns="0" rIns="45720">
            <a:noAutofit/>
          </a:bodyPr>
          <a:lstStyle>
            <a:lvl1pPr algn="r">
              <a:defRPr sz="4200" b="1"/>
            </a:lvl1pPr>
            <a:extLst/>
          </a:lstStyle>
          <a:p>
            <a:r>
              <a:rPr kumimoji="0" lang="en-US"/>
              <a:t>Click to edit Master title style</a:t>
            </a:r>
          </a:p>
        </p:txBody>
      </p:sp>
      <p:sp>
        <p:nvSpPr>
          <p:cNvPr id="25" name="Subtitle 24"/>
          <p:cNvSpPr>
            <a:spLocks noGrp="1"/>
          </p:cNvSpPr>
          <p:nvPr>
            <p:ph type="subTitle" idx="1"/>
          </p:nvPr>
        </p:nvSpPr>
        <p:spPr>
          <a:xfrm>
            <a:off x="4472589" y="3539864"/>
            <a:ext cx="6819704" cy="1101248"/>
          </a:xfrm>
        </p:spPr>
        <p:txBody>
          <a:bodyPr lIns="45720" tIns="0" rIns="45720" bIns="0"/>
          <a:lstStyle>
            <a:lvl1pPr marL="0" indent="0" algn="r">
              <a:buNone/>
              <a:defRPr sz="2200">
                <a:solidFill>
                  <a:srgbClr val="FFFFFF"/>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31" name="Date Placeholder 30"/>
          <p:cNvSpPr>
            <a:spLocks noGrp="1"/>
          </p:cNvSpPr>
          <p:nvPr>
            <p:ph type="dt" sz="half" idx="10"/>
          </p:nvPr>
        </p:nvSpPr>
        <p:spPr>
          <a:xfrm>
            <a:off x="7828299" y="6557946"/>
            <a:ext cx="2669952" cy="226902"/>
          </a:xfrm>
        </p:spPr>
        <p:txBody>
          <a:bodyPr/>
          <a:lstStyle>
            <a:lvl1pPr>
              <a:defRPr lang="en-US" smtClean="0">
                <a:solidFill>
                  <a:srgbClr val="FFFFFF"/>
                </a:solidFill>
              </a:defRPr>
            </a:lvl1pPr>
            <a:extLst/>
          </a:lstStyle>
          <a:p>
            <a:fld id="{80FEB55A-CA96-475B-9824-BF8A52146E71}" type="datetimeFigureOut">
              <a:rPr lang="en-IN" smtClean="0"/>
              <a:t>27-06-2023</a:t>
            </a:fld>
            <a:endParaRPr lang="en-IN"/>
          </a:p>
        </p:txBody>
      </p:sp>
      <p:sp>
        <p:nvSpPr>
          <p:cNvPr id="18" name="Footer Placeholder 17"/>
          <p:cNvSpPr>
            <a:spLocks noGrp="1"/>
          </p:cNvSpPr>
          <p:nvPr>
            <p:ph type="ftr" sz="quarter" idx="11"/>
          </p:nvPr>
        </p:nvSpPr>
        <p:spPr>
          <a:xfrm>
            <a:off x="3759200" y="6557946"/>
            <a:ext cx="3903629" cy="228600"/>
          </a:xfrm>
        </p:spPr>
        <p:txBody>
          <a:bodyPr/>
          <a:lstStyle>
            <a:lvl1pPr>
              <a:defRPr lang="en-US" dirty="0">
                <a:solidFill>
                  <a:srgbClr val="FFFFFF"/>
                </a:solidFill>
              </a:defRPr>
            </a:lvl1pPr>
            <a:extLst/>
          </a:lstStyle>
          <a:p>
            <a:endParaRPr lang="en-IN"/>
          </a:p>
        </p:txBody>
      </p:sp>
      <p:sp>
        <p:nvSpPr>
          <p:cNvPr id="29" name="Slide Number Placeholder 28"/>
          <p:cNvSpPr>
            <a:spLocks noGrp="1"/>
          </p:cNvSpPr>
          <p:nvPr>
            <p:ph type="sldNum" sz="quarter" idx="12"/>
          </p:nvPr>
        </p:nvSpPr>
        <p:spPr>
          <a:xfrm>
            <a:off x="10507845" y="6556248"/>
            <a:ext cx="784448" cy="228600"/>
          </a:xfrm>
        </p:spPr>
        <p:txBody>
          <a:bodyPr/>
          <a:lstStyle>
            <a:lvl1pPr>
              <a:defRPr lang="en-US" smtClean="0">
                <a:solidFill>
                  <a:srgbClr val="FFFFFF"/>
                </a:solidFill>
              </a:defRPr>
            </a:lvl1pPr>
            <a:extLst/>
          </a:lstStyle>
          <a:p>
            <a:fld id="{165BE4B6-3010-4E5F-B03D-7C925F7A3814}"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0FEB55A-CA96-475B-9824-BF8A52146E71}" type="datetimeFigureOut">
              <a:rPr lang="en-IN" smtClean="0"/>
              <a:t>27-06-2023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5BE4B6-3010-4E5F-B03D-7C925F7A3814}"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274956"/>
            <a:ext cx="2032000" cy="5851525"/>
          </a:xfrm>
        </p:spPr>
        <p:txBody>
          <a:bodyPr vert="eaVert" anchor="t"/>
          <a:lstStyle/>
          <a:p>
            <a:r>
              <a:rPr kumimoji="0" lang="en-US"/>
              <a:t>Click to edit Master title style</a:t>
            </a:r>
          </a:p>
        </p:txBody>
      </p:sp>
      <p:sp>
        <p:nvSpPr>
          <p:cNvPr id="3" name="Vertical Text Placeholder 2"/>
          <p:cNvSpPr>
            <a:spLocks noGrp="1"/>
          </p:cNvSpPr>
          <p:nvPr>
            <p:ph type="body" orient="vert" idx="1"/>
          </p:nvPr>
        </p:nvSpPr>
        <p:spPr>
          <a:xfrm>
            <a:off x="609600" y="274643"/>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5657088" y="6557946"/>
            <a:ext cx="2669952" cy="226902"/>
          </a:xfrm>
        </p:spPr>
        <p:txBody>
          <a:bodyPr/>
          <a:lstStyle/>
          <a:p>
            <a:fld id="{80FEB55A-CA96-475B-9824-BF8A52146E71}" type="datetimeFigureOut">
              <a:rPr lang="en-IN" smtClean="0"/>
              <a:t>27-06-2023</a:t>
            </a:fld>
            <a:endParaRPr lang="en-IN"/>
          </a:p>
        </p:txBody>
      </p:sp>
      <p:sp>
        <p:nvSpPr>
          <p:cNvPr id="5" name="Footer Placeholder 4"/>
          <p:cNvSpPr>
            <a:spLocks noGrp="1"/>
          </p:cNvSpPr>
          <p:nvPr>
            <p:ph type="ftr" sz="quarter" idx="11"/>
          </p:nvPr>
        </p:nvSpPr>
        <p:spPr>
          <a:xfrm>
            <a:off x="609600" y="6556248"/>
            <a:ext cx="4876800" cy="228600"/>
          </a:xfrm>
        </p:spPr>
        <p:txBody>
          <a:bodyPr/>
          <a:lstStyle/>
          <a:p>
            <a:endParaRPr lang="en-IN"/>
          </a:p>
        </p:txBody>
      </p:sp>
      <p:sp>
        <p:nvSpPr>
          <p:cNvPr id="6" name="Slide Number Placeholder 5"/>
          <p:cNvSpPr>
            <a:spLocks noGrp="1"/>
          </p:cNvSpPr>
          <p:nvPr>
            <p:ph type="sldNum" sz="quarter" idx="12"/>
          </p:nvPr>
        </p:nvSpPr>
        <p:spPr>
          <a:xfrm>
            <a:off x="8339328" y="6553200"/>
            <a:ext cx="784448" cy="228600"/>
          </a:xfrm>
        </p:spPr>
        <p:txBody>
          <a:bodyPr/>
          <a:lstStyle>
            <a:lvl1pPr>
              <a:defRPr>
                <a:solidFill>
                  <a:schemeClr val="tx2"/>
                </a:solidFill>
              </a:defRPr>
            </a:lvl1pPr>
            <a:extLst/>
          </a:lstStyle>
          <a:p>
            <a:fld id="{165BE4B6-3010-4E5F-B03D-7C925F7A3814}"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0FEB55A-CA96-475B-9824-BF8A52146E71}" type="datetimeFigureOut">
              <a:rPr lang="en-IN" smtClean="0"/>
              <a:t>27-06-2023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5BE4B6-3010-4E5F-B03D-7C925F7A3814}"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422400" y="2821838"/>
            <a:ext cx="8340651" cy="1362075"/>
          </a:xfrm>
        </p:spPr>
        <p:txBody>
          <a:bodyPr tIns="0" anchor="t"/>
          <a:lstStyle>
            <a:lvl1pPr algn="r">
              <a:buNone/>
              <a:defRPr sz="4200" b="1" cap="all"/>
            </a:lvl1pPr>
            <a:extLst/>
          </a:lstStyle>
          <a:p>
            <a:r>
              <a:rPr kumimoji="0" lang="en-US"/>
              <a:t>Click to edit Master title style</a:t>
            </a:r>
          </a:p>
        </p:txBody>
      </p:sp>
      <p:sp>
        <p:nvSpPr>
          <p:cNvPr id="3" name="Text Placeholder 2"/>
          <p:cNvSpPr>
            <a:spLocks noGrp="1"/>
          </p:cNvSpPr>
          <p:nvPr>
            <p:ph type="body" idx="1"/>
          </p:nvPr>
        </p:nvSpPr>
        <p:spPr>
          <a:xfrm>
            <a:off x="1422400" y="1905001"/>
            <a:ext cx="8340651" cy="743507"/>
          </a:xfrm>
        </p:spPr>
        <p:txBody>
          <a:bodyPr anchor="b"/>
          <a:lstStyle>
            <a:lvl1pPr marL="0" indent="0" algn="r">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a:xfrm>
            <a:off x="6298984" y="6556810"/>
            <a:ext cx="2669952" cy="226902"/>
          </a:xfrm>
        </p:spPr>
        <p:txBody>
          <a:bodyPr bIns="0" anchor="b"/>
          <a:lstStyle>
            <a:lvl1pPr>
              <a:defRPr>
                <a:solidFill>
                  <a:schemeClr val="tx2"/>
                </a:solidFill>
              </a:defRPr>
            </a:lvl1pPr>
            <a:extLst/>
          </a:lstStyle>
          <a:p>
            <a:fld id="{80FEB55A-CA96-475B-9824-BF8A52146E71}" type="datetimeFigureOut">
              <a:rPr lang="en-IN" smtClean="0"/>
              <a:t>27-06-2023</a:t>
            </a:fld>
            <a:endParaRPr lang="en-IN"/>
          </a:p>
        </p:txBody>
      </p:sp>
      <p:sp>
        <p:nvSpPr>
          <p:cNvPr id="5" name="Footer Placeholder 4"/>
          <p:cNvSpPr>
            <a:spLocks noGrp="1"/>
          </p:cNvSpPr>
          <p:nvPr>
            <p:ph type="ftr" sz="quarter" idx="11"/>
          </p:nvPr>
        </p:nvSpPr>
        <p:spPr>
          <a:xfrm>
            <a:off x="2313811" y="6556810"/>
            <a:ext cx="3860800" cy="228600"/>
          </a:xfrm>
        </p:spPr>
        <p:txBody>
          <a:bodyPr bIns="0" anchor="b"/>
          <a:lstStyle>
            <a:lvl1pPr>
              <a:defRPr>
                <a:solidFill>
                  <a:schemeClr val="tx2"/>
                </a:solidFill>
              </a:defRPr>
            </a:lvl1pPr>
            <a:extLst/>
          </a:lstStyle>
          <a:p>
            <a:endParaRPr lang="en-IN"/>
          </a:p>
        </p:txBody>
      </p:sp>
      <p:sp>
        <p:nvSpPr>
          <p:cNvPr id="6" name="Slide Number Placeholder 5"/>
          <p:cNvSpPr>
            <a:spLocks noGrp="1"/>
          </p:cNvSpPr>
          <p:nvPr>
            <p:ph type="sldNum" sz="quarter" idx="12"/>
          </p:nvPr>
        </p:nvSpPr>
        <p:spPr>
          <a:xfrm>
            <a:off x="8978603" y="6555112"/>
            <a:ext cx="784448" cy="228600"/>
          </a:xfrm>
        </p:spPr>
        <p:txBody>
          <a:bodyPr/>
          <a:lstStyle/>
          <a:p>
            <a:fld id="{165BE4B6-3010-4E5F-B03D-7C925F7A3814}"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20040"/>
            <a:ext cx="9656064" cy="1143000"/>
          </a:xfrm>
        </p:spPr>
        <p:txBody>
          <a:bodyPr/>
          <a:lstStyle/>
          <a:p>
            <a:r>
              <a:rPr kumimoji="0" lang="en-US"/>
              <a:t>Click to edit Master title style</a:t>
            </a:r>
          </a:p>
        </p:txBody>
      </p:sp>
      <p:sp>
        <p:nvSpPr>
          <p:cNvPr id="3" name="Content Placeholder 2"/>
          <p:cNvSpPr>
            <a:spLocks noGrp="1"/>
          </p:cNvSpPr>
          <p:nvPr>
            <p:ph sz="half" idx="1"/>
          </p:nvPr>
        </p:nvSpPr>
        <p:spPr>
          <a:xfrm>
            <a:off x="609600" y="1600201"/>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571744" y="1600201"/>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80FEB55A-CA96-475B-9824-BF8A52146E71}" type="datetimeFigureOut">
              <a:rPr lang="en-IN" smtClean="0"/>
              <a:t>27-06-2023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5BE4B6-3010-4E5F-B03D-7C925F7A3814}"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320040"/>
            <a:ext cx="9656064" cy="1143000"/>
          </a:xfrm>
        </p:spPr>
        <p:txBody>
          <a:bodyPr anchor="b"/>
          <a:lstStyle>
            <a:lvl1pPr>
              <a:defRPr/>
            </a:lvl1pPr>
            <a:extLst/>
          </a:lstStyle>
          <a:p>
            <a:r>
              <a:rPr kumimoji="0" lang="en-US"/>
              <a:t>Click to edit Master title style</a:t>
            </a:r>
          </a:p>
        </p:txBody>
      </p:sp>
      <p:sp>
        <p:nvSpPr>
          <p:cNvPr id="3" name="Text Placeholder 2"/>
          <p:cNvSpPr>
            <a:spLocks noGrp="1"/>
          </p:cNvSpPr>
          <p:nvPr>
            <p:ph type="body" idx="1"/>
          </p:nvPr>
        </p:nvSpPr>
        <p:spPr>
          <a:xfrm>
            <a:off x="609600" y="5867400"/>
            <a:ext cx="4693920" cy="457200"/>
          </a:xfrm>
          <a:noFill/>
          <a:ln w="12700" cap="flat" cmpd="sng" algn="ctr">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5571744" y="5867400"/>
            <a:ext cx="4693920" cy="457200"/>
          </a:xfrm>
          <a:noFill/>
          <a:ln w="12700" cap="flat" cmpd="sng" algn="ctr">
            <a:solidFill>
              <a:schemeClr val="tx2"/>
            </a:solidFill>
            <a:prstDash val="solid"/>
          </a:ln>
          <a:effectLst/>
        </p:spPr>
        <p:style>
          <a:lnRef idx="1">
            <a:schemeClr val="accent2"/>
          </a:lnRef>
          <a:fillRef idx="3">
            <a:schemeClr val="accent2"/>
          </a:fillRef>
          <a:effectRef idx="2">
            <a:schemeClr val="accent2"/>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5571744"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80FEB55A-CA96-475B-9824-BF8A52146E71}" type="datetimeFigureOut">
              <a:rPr lang="en-IN" smtClean="0"/>
              <a:t>27-06-2023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65BE4B6-3010-4E5F-B03D-7C925F7A3814}"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320040"/>
            <a:ext cx="9656064" cy="1143000"/>
          </a:xfrm>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80FEB55A-CA96-475B-9824-BF8A52146E71}" type="datetimeFigureOut">
              <a:rPr lang="en-IN" smtClean="0"/>
              <a:t>27-06-2023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65BE4B6-3010-4E5F-B03D-7C925F7A3814}"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2"/>
                </a:solidFill>
              </a:defRPr>
            </a:lvl1pPr>
            <a:extLst/>
          </a:lstStyle>
          <a:p>
            <a:fld id="{80FEB55A-CA96-475B-9824-BF8A52146E71}" type="datetimeFigureOut">
              <a:rPr lang="en-IN" smtClean="0"/>
              <a:t>27-06-2023</a:t>
            </a:fld>
            <a:endParaRPr lang="en-IN"/>
          </a:p>
        </p:txBody>
      </p:sp>
      <p:sp>
        <p:nvSpPr>
          <p:cNvPr id="3" name="Footer Placeholder 2"/>
          <p:cNvSpPr>
            <a:spLocks noGrp="1"/>
          </p:cNvSpPr>
          <p:nvPr>
            <p:ph type="ftr" sz="quarter" idx="11"/>
          </p:nvPr>
        </p:nvSpPr>
        <p:spPr/>
        <p:txBody>
          <a:bodyPr/>
          <a:lstStyle>
            <a:lvl1pPr>
              <a:defRPr>
                <a:solidFill>
                  <a:schemeClr val="tx2"/>
                </a:solidFill>
              </a:defRPr>
            </a:lvl1pPr>
            <a:extLst/>
          </a:lstStyle>
          <a:p>
            <a:endParaRPr lang="en-IN"/>
          </a:p>
        </p:txBody>
      </p:sp>
      <p:sp>
        <p:nvSpPr>
          <p:cNvPr id="4" name="Slide Number Placeholder 3"/>
          <p:cNvSpPr>
            <a:spLocks noGrp="1"/>
          </p:cNvSpPr>
          <p:nvPr>
            <p:ph type="sldNum" sz="quarter" idx="12"/>
          </p:nvPr>
        </p:nvSpPr>
        <p:spPr/>
        <p:txBody>
          <a:bodyPr/>
          <a:lstStyle/>
          <a:p>
            <a:fld id="{165BE4B6-3010-4E5F-B03D-7C925F7A3814}"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7863840" cy="1173480"/>
          </a:xfrm>
        </p:spPr>
        <p:txBody>
          <a:bodyPr wrap="square" anchor="b"/>
          <a:lstStyle>
            <a:lvl1pPr algn="l">
              <a:buNone/>
              <a:defRPr lang="en-US" sz="2400" baseline="0" smtClean="0"/>
            </a:lvl1pPr>
            <a:extLst/>
          </a:lstStyle>
          <a:p>
            <a:r>
              <a:rPr kumimoji="0" lang="en-US"/>
              <a:t>Click to edit Master title style</a:t>
            </a:r>
          </a:p>
        </p:txBody>
      </p:sp>
      <p:sp>
        <p:nvSpPr>
          <p:cNvPr id="3" name="Text Placeholder 2"/>
          <p:cNvSpPr>
            <a:spLocks noGrp="1"/>
          </p:cNvSpPr>
          <p:nvPr>
            <p:ph type="body" idx="2"/>
          </p:nvPr>
        </p:nvSpPr>
        <p:spPr>
          <a:xfrm>
            <a:off x="609600" y="1497416"/>
            <a:ext cx="7863840" cy="602512"/>
          </a:xfrm>
        </p:spPr>
        <p:txBody>
          <a:bodyPr rot="0" spcFirstLastPara="0" vertOverflow="overflow" horzOverflow="overflow" vert="horz" wrap="square" lIns="45720" tIns="0" rIns="0" bIns="0" numCol="1" spcCol="0" rtlCol="0" fromWordArt="0" anchor="t" anchorCtr="0" forceAA="0" compatLnSpc="1">
            <a:normAutofit/>
          </a:bodyPr>
          <a:lstStyle>
            <a:lvl1pPr marL="0" indent="0">
              <a:spcBef>
                <a:spcPts val="0"/>
              </a:spcBef>
              <a:spcAft>
                <a:spcPts val="0"/>
              </a:spcAft>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609600" y="2133600"/>
            <a:ext cx="9652000" cy="4371752"/>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80FEB55A-CA96-475B-9824-BF8A52146E71}" type="datetimeFigureOut">
              <a:rPr lang="en-IN" smtClean="0"/>
              <a:t>27-06-2023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5BE4B6-3010-4E5F-B03D-7C925F7A3814}"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2"/>
      </p:bgRef>
    </p:bg>
    <p:spTree>
      <p:nvGrpSpPr>
        <p:cNvPr id="1" name=""/>
        <p:cNvGrpSpPr/>
        <p:nvPr/>
      </p:nvGrpSpPr>
      <p:grpSpPr>
        <a:xfrm>
          <a:off x="0" y="0"/>
          <a:ext cx="0" cy="0"/>
          <a:chOff x="0" y="0"/>
          <a:chExt cx="0" cy="0"/>
        </a:xfrm>
      </p:grpSpPr>
      <p:sp>
        <p:nvSpPr>
          <p:cNvPr id="8" name="Rectangle 7"/>
          <p:cNvSpPr/>
          <p:nvPr/>
        </p:nvSpPr>
        <p:spPr>
          <a:xfrm rot="21240000">
            <a:off x="797292" y="1004669"/>
            <a:ext cx="5759369" cy="4312573"/>
          </a:xfrm>
          <a:prstGeom prst="rect">
            <a:avLst/>
          </a:prstGeom>
          <a:solidFill>
            <a:srgbClr val="FAFAFA"/>
          </a:solidFill>
          <a:ln w="1270" cap="rnd" cmpd="sng" algn="ctr">
            <a:solidFill>
              <a:srgbClr val="EAEAEA"/>
            </a:solidFill>
            <a:prstDash val="solid"/>
          </a:ln>
          <a:effectLst>
            <a:outerShdw blurRad="25000" dist="12700" dir="5400000" algn="t"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rot="21420000">
            <a:off x="795609" y="998817"/>
            <a:ext cx="5759369" cy="4312573"/>
          </a:xfrm>
          <a:prstGeom prst="rect">
            <a:avLst/>
          </a:prstGeom>
          <a:solidFill>
            <a:srgbClr val="FAFAFA"/>
          </a:solidFill>
          <a:ln w="1270" cap="rnd" cmpd="sng" algn="ctr">
            <a:solidFill>
              <a:srgbClr val="EAEAEA"/>
            </a:solidFill>
            <a:prstDash val="solid"/>
          </a:ln>
          <a:effectLst>
            <a:outerShdw blurRad="28000" dist="12700" dir="5400000" algn="tl"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185464" y="1143000"/>
            <a:ext cx="4572000" cy="2057400"/>
          </a:xfrm>
        </p:spPr>
        <p:txBody>
          <a:bodyPr vert="horz" anchor="b"/>
          <a:lstStyle>
            <a:lvl1pPr algn="l">
              <a:buNone/>
              <a:defRPr sz="3000" b="1" baseline="0">
                <a:ln w="500">
                  <a:solidFill>
                    <a:schemeClr val="tx2">
                      <a:shade val="10000"/>
                      <a:satMod val="135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defRPr>
            </a:lvl1pPr>
            <a:extLst/>
          </a:lstStyle>
          <a:p>
            <a:r>
              <a:rPr kumimoji="0" lang="en-US"/>
              <a:t>Click to edit Master title style</a:t>
            </a:r>
            <a:endParaRPr kumimoji="0" lang="en-US" dirty="0"/>
          </a:p>
        </p:txBody>
      </p:sp>
      <p:sp>
        <p:nvSpPr>
          <p:cNvPr id="4" name="Text Placeholder 3"/>
          <p:cNvSpPr>
            <a:spLocks noGrp="1"/>
          </p:cNvSpPr>
          <p:nvPr>
            <p:ph type="body" sz="half" idx="2"/>
          </p:nvPr>
        </p:nvSpPr>
        <p:spPr>
          <a:xfrm>
            <a:off x="7185464" y="3283634"/>
            <a:ext cx="4572000" cy="1920240"/>
          </a:xfrm>
        </p:spPr>
        <p:txBody>
          <a:bodyPr rot="0" spcFirstLastPara="0" vertOverflow="overflow" horzOverflow="overflow" vert="horz" wrap="square" lIns="82296" tIns="0" rIns="0" bIns="0" numCol="1" spcCol="0" rtlCol="0" fromWordArt="0" anchor="t" anchorCtr="0" forceAA="0" compatLnSpc="1">
            <a:normAutofit/>
          </a:bodyPr>
          <a:lstStyle>
            <a:lvl1pPr marL="0" indent="0">
              <a:lnSpc>
                <a:spcPct val="100000"/>
              </a:lnSpc>
              <a:spcBef>
                <a:spcPts val="0"/>
              </a:spcBef>
              <a:buFontTx/>
              <a:buNone/>
              <a:defRPr sz="1400" baseline="0">
                <a:solidFill>
                  <a:schemeClr val="tx1"/>
                </a:solidFill>
              </a:defRPr>
            </a:lvl1pPr>
            <a:lvl2pPr>
              <a:defRPr sz="1200"/>
            </a:lvl2pPr>
            <a:lvl3pPr>
              <a:defRPr sz="1000"/>
            </a:lvl3pPr>
            <a:lvl4pPr>
              <a:defRPr sz="900"/>
            </a:lvl4pPr>
            <a:lvl5pPr>
              <a:defRPr sz="900"/>
            </a:lvl5pPr>
            <a:extLst/>
          </a:lstStyle>
          <a:p>
            <a:pPr marL="0" marR="0" lvl="0" indent="0" algn="l" defTabSz="0" rtl="0" eaLnBrk="1" fontAlgn="auto" latinLnBrk="0" hangingPunct="1">
              <a:lnSpc>
                <a:spcPct val="100000"/>
              </a:lnSpc>
              <a:spcBef>
                <a:spcPts val="0"/>
              </a:spcBef>
              <a:spcAft>
                <a:spcPts val="0"/>
              </a:spcAft>
              <a:buClr>
                <a:schemeClr val="tx2"/>
              </a:buClr>
              <a:buSzPct val="73000"/>
              <a:buFontTx/>
              <a:buNone/>
              <a:tabLst/>
              <a:defRPr/>
            </a:pPr>
            <a:r>
              <a:rPr kumimoji="0" lang="en-US"/>
              <a:t>Click to edit Master text styles</a:t>
            </a:r>
          </a:p>
        </p:txBody>
      </p:sp>
      <p:sp>
        <p:nvSpPr>
          <p:cNvPr id="5" name="Date Placeholder 4"/>
          <p:cNvSpPr>
            <a:spLocks noGrp="1"/>
          </p:cNvSpPr>
          <p:nvPr>
            <p:ph type="dt" sz="half" idx="10"/>
          </p:nvPr>
        </p:nvSpPr>
        <p:spPr/>
        <p:txBody>
          <a:bodyPr/>
          <a:lstStyle/>
          <a:p>
            <a:fld id="{80FEB55A-CA96-475B-9824-BF8A52146E71}" type="datetimeFigureOut">
              <a:rPr lang="en-IN" smtClean="0"/>
              <a:t>27-06-2023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5BE4B6-3010-4E5F-B03D-7C925F7A3814}" type="slidenum">
              <a:rPr lang="en-IN" smtClean="0"/>
              <a:t>‹#›</a:t>
            </a:fld>
            <a:endParaRPr lang="en-IN"/>
          </a:p>
        </p:txBody>
      </p:sp>
      <p:sp>
        <p:nvSpPr>
          <p:cNvPr id="10" name="Picture Placeholder 9"/>
          <p:cNvSpPr>
            <a:spLocks noGrp="1"/>
          </p:cNvSpPr>
          <p:nvPr>
            <p:ph type="pic" idx="1"/>
          </p:nvPr>
        </p:nvSpPr>
        <p:spPr>
          <a:xfrm>
            <a:off x="884909" y="1041002"/>
            <a:ext cx="5608320" cy="4206240"/>
          </a:xfrm>
          <a:solidFill>
            <a:schemeClr val="bg2">
              <a:shade val="50000"/>
            </a:schemeClr>
          </a:solidFill>
          <a:ln w="107950">
            <a:solidFill>
              <a:srgbClr val="FFFFFF"/>
            </a:solidFill>
            <a:miter lim="800000"/>
          </a:ln>
          <a:effectLst>
            <a:outerShdw blurRad="44450" dist="3810" dir="5400000" algn="tl" rotWithShape="0">
              <a:srgbClr val="000000">
                <a:alpha val="60000"/>
              </a:srgbClr>
            </a:outerShdw>
          </a:effectLst>
          <a:scene3d>
            <a:camera prst="orthographicFront"/>
            <a:lightRig rig="threePt" dir="t"/>
          </a:scene3d>
          <a:sp3d contourW="3810">
            <a:contourClr>
              <a:srgbClr val="969696"/>
            </a:contourClr>
          </a:sp3d>
        </p:spPr>
        <p:txBody>
          <a:bodyPr/>
          <a:lstStyle>
            <a:lvl1pPr marL="0" indent="0">
              <a:buNone/>
              <a:defRPr sz="3200"/>
            </a:lvl1pPr>
            <a:extLst/>
          </a:lstStyle>
          <a:p>
            <a:r>
              <a:rPr kumimoji="0" lang="en-US"/>
              <a:t>Click icon to add picture</a:t>
            </a:r>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flipH="1">
            <a:off x="10871200" y="0"/>
            <a:ext cx="1320800" cy="6858000"/>
          </a:xfrm>
          <a:prstGeom prst="rect">
            <a:avLst/>
          </a:prstGeom>
          <a:blipFill>
            <a:blip r:embed="rId13">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10000" r="50000" b="-10000"/>
                </a:path>
                <a:tileRect/>
              </a:gradFill>
            </a:fillOverlay>
            <a:innerShdw blurRad="63500" dist="44450" dir="10800000">
              <a:srgbClr val="000000">
                <a:alpha val="45000"/>
              </a:srgbClr>
            </a:inn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Title Placeholder 2"/>
          <p:cNvSpPr>
            <a:spLocks noGrp="1"/>
          </p:cNvSpPr>
          <p:nvPr>
            <p:ph type="title"/>
          </p:nvPr>
        </p:nvSpPr>
        <p:spPr>
          <a:xfrm>
            <a:off x="609600" y="320040"/>
            <a:ext cx="9652000" cy="1143000"/>
          </a:xfrm>
          <a:prstGeom prst="rect">
            <a:avLst/>
          </a:prstGeom>
        </p:spPr>
        <p:txBody>
          <a:bodyPr vert="horz" lIns="45720" tIns="0" rIns="45720" bIns="0" anchor="b" anchorCtr="0">
            <a:normAutofit/>
          </a:bodyPr>
          <a:lstStyle/>
          <a:p>
            <a:r>
              <a:rPr kumimoji="0" lang="en-US"/>
              <a:t>Click to edit Master title style</a:t>
            </a:r>
          </a:p>
        </p:txBody>
      </p:sp>
      <p:sp>
        <p:nvSpPr>
          <p:cNvPr id="31" name="Text Placeholder 30"/>
          <p:cNvSpPr>
            <a:spLocks noGrp="1"/>
          </p:cNvSpPr>
          <p:nvPr>
            <p:ph type="body" idx="1"/>
          </p:nvPr>
        </p:nvSpPr>
        <p:spPr>
          <a:xfrm>
            <a:off x="609600" y="1609416"/>
            <a:ext cx="9652000" cy="484632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7" name="Date Placeholder 26"/>
          <p:cNvSpPr>
            <a:spLocks noGrp="1"/>
          </p:cNvSpPr>
          <p:nvPr>
            <p:ph type="dt" sz="half" idx="2"/>
          </p:nvPr>
        </p:nvSpPr>
        <p:spPr>
          <a:xfrm>
            <a:off x="5661248" y="6557946"/>
            <a:ext cx="2669952" cy="226902"/>
          </a:xfrm>
          <a:prstGeom prst="rect">
            <a:avLst/>
          </a:prstGeom>
        </p:spPr>
        <p:txBody>
          <a:bodyPr vert="horz" tIns="0" bIns="0" anchor="b"/>
          <a:lstStyle>
            <a:lvl1pPr algn="l" eaLnBrk="1" latinLnBrk="0" hangingPunct="1">
              <a:defRPr kumimoji="0" sz="1000">
                <a:solidFill>
                  <a:schemeClr val="tx2"/>
                </a:solidFill>
              </a:defRPr>
            </a:lvl1pPr>
            <a:extLst/>
          </a:lstStyle>
          <a:p>
            <a:fld id="{80FEB55A-CA96-475B-9824-BF8A52146E71}" type="datetimeFigureOut">
              <a:rPr lang="en-IN" smtClean="0"/>
              <a:t>27-06-2023</a:t>
            </a:fld>
            <a:endParaRPr lang="en-IN"/>
          </a:p>
        </p:txBody>
      </p:sp>
      <p:sp>
        <p:nvSpPr>
          <p:cNvPr id="4" name="Footer Placeholder 3"/>
          <p:cNvSpPr>
            <a:spLocks noGrp="1"/>
          </p:cNvSpPr>
          <p:nvPr>
            <p:ph type="ftr" sz="quarter" idx="3"/>
          </p:nvPr>
        </p:nvSpPr>
        <p:spPr>
          <a:xfrm>
            <a:off x="609600" y="6557946"/>
            <a:ext cx="4876800" cy="228600"/>
          </a:xfrm>
          <a:prstGeom prst="rect">
            <a:avLst/>
          </a:prstGeom>
        </p:spPr>
        <p:txBody>
          <a:bodyPr vert="horz" tIns="0" bIns="0" anchor="b"/>
          <a:lstStyle>
            <a:lvl1pPr algn="r" eaLnBrk="1" latinLnBrk="0" hangingPunct="1">
              <a:defRPr kumimoji="0" sz="1000">
                <a:solidFill>
                  <a:schemeClr val="tx2"/>
                </a:solidFill>
              </a:defRPr>
            </a:lvl1pPr>
            <a:extLst/>
          </a:lstStyle>
          <a:p>
            <a:endParaRPr lang="en-IN"/>
          </a:p>
        </p:txBody>
      </p:sp>
      <p:sp>
        <p:nvSpPr>
          <p:cNvPr id="16" name="Slide Number Placeholder 15"/>
          <p:cNvSpPr>
            <a:spLocks noGrp="1"/>
          </p:cNvSpPr>
          <p:nvPr>
            <p:ph type="sldNum" sz="quarter" idx="4"/>
          </p:nvPr>
        </p:nvSpPr>
        <p:spPr>
          <a:xfrm>
            <a:off x="8335264" y="6556248"/>
            <a:ext cx="784448" cy="228600"/>
          </a:xfrm>
          <a:prstGeom prst="rect">
            <a:avLst/>
          </a:prstGeom>
        </p:spPr>
        <p:txBody>
          <a:bodyPr vert="horz" lIns="0" tIns="0" rIns="0" bIns="0" anchor="b"/>
          <a:lstStyle>
            <a:lvl1pPr algn="r" eaLnBrk="1" latinLnBrk="0" hangingPunct="1">
              <a:defRPr kumimoji="0" sz="1100">
                <a:solidFill>
                  <a:schemeClr val="tx2"/>
                </a:solidFill>
              </a:defRPr>
            </a:lvl1pPr>
            <a:extLst/>
          </a:lstStyle>
          <a:p>
            <a:fld id="{165BE4B6-3010-4E5F-B03D-7C925F7A3814}"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800" b="1" kern="1200" cap="all" baseline="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latin typeface="+mj-lt"/>
          <a:ea typeface="+mj-ea"/>
          <a:cs typeface="+mj-cs"/>
        </a:defRPr>
      </a:lvl1pPr>
      <a:extLst/>
    </p:titleStyle>
    <p:bodyStyle>
      <a:lvl1pPr marL="274320" indent="-274320" algn="l" rtl="0" eaLnBrk="1" latinLnBrk="0" hangingPunct="1">
        <a:spcBef>
          <a:spcPts val="600"/>
        </a:spcBef>
        <a:buClr>
          <a:schemeClr val="tx2"/>
        </a:buClr>
        <a:buSzPct val="73000"/>
        <a:buFont typeface="Wingdings 2"/>
        <a:buChar char=""/>
        <a:defRPr kumimoji="0" sz="2600" kern="1200" baseline="0">
          <a:solidFill>
            <a:schemeClr val="tx1"/>
          </a:solidFill>
          <a:latin typeface="+mn-lt"/>
          <a:ea typeface="+mn-ea"/>
          <a:cs typeface="+mn-cs"/>
        </a:defRPr>
      </a:lvl1pPr>
      <a:lvl2pPr marL="521208" indent="-228600" algn="l" rtl="0" eaLnBrk="1" latinLnBrk="0" hangingPunct="1">
        <a:spcBef>
          <a:spcPts val="500"/>
        </a:spcBef>
        <a:buClr>
          <a:schemeClr val="accent4"/>
        </a:buClr>
        <a:buSzPct val="80000"/>
        <a:buFont typeface="Wingdings 2"/>
        <a:buChar char=""/>
        <a:defRPr kumimoji="0" sz="2300" kern="1200">
          <a:solidFill>
            <a:schemeClr val="tx1">
              <a:tint val="85000"/>
            </a:schemeClr>
          </a:solidFill>
          <a:latin typeface="+mn-lt"/>
          <a:ea typeface="+mn-ea"/>
          <a:cs typeface="+mn-cs"/>
        </a:defRPr>
      </a:lvl2pPr>
      <a:lvl3pPr marL="758952" indent="-228600" algn="l" rtl="0" eaLnBrk="1" latinLnBrk="0" hangingPunct="1">
        <a:spcBef>
          <a:spcPts val="400"/>
        </a:spcBef>
        <a:buClr>
          <a:schemeClr val="accent4"/>
        </a:buClr>
        <a:buSzPct val="60000"/>
        <a:buFont typeface="Wingdings"/>
        <a:buChar char=""/>
        <a:defRPr kumimoji="0" sz="2000" kern="1200">
          <a:solidFill>
            <a:schemeClr val="tx1"/>
          </a:solidFill>
          <a:latin typeface="+mn-lt"/>
          <a:ea typeface="+mn-ea"/>
          <a:cs typeface="+mn-cs"/>
        </a:defRPr>
      </a:lvl3pPr>
      <a:lvl4pPr marL="1005840" indent="-228600" algn="l" rtl="0" eaLnBrk="1" latinLnBrk="0" hangingPunct="1">
        <a:spcBef>
          <a:spcPct val="20000"/>
        </a:spcBef>
        <a:buClr>
          <a:schemeClr val="accent4"/>
        </a:buClr>
        <a:buSzPct val="80000"/>
        <a:buFont typeface="Wingdings 2"/>
        <a:buChar char=""/>
        <a:defRPr kumimoji="0" sz="2000" kern="1200">
          <a:solidFill>
            <a:schemeClr val="tx1">
              <a:tint val="85000"/>
            </a:schemeClr>
          </a:solidFill>
          <a:latin typeface="+mn-lt"/>
          <a:ea typeface="+mn-ea"/>
          <a:cs typeface="+mn-cs"/>
        </a:defRPr>
      </a:lvl4pPr>
      <a:lvl5pPr marL="1280160" indent="-228600" algn="l" rtl="0" eaLnBrk="1" latinLnBrk="0" hangingPunct="1">
        <a:spcBef>
          <a:spcPts val="400"/>
        </a:spcBef>
        <a:buClr>
          <a:schemeClr val="accent4"/>
        </a:buClr>
        <a:buSzPct val="70000"/>
        <a:buFont typeface="Wingdings"/>
        <a:buChar char=""/>
        <a:defRPr kumimoji="0" sz="1800" kern="1200">
          <a:solidFill>
            <a:schemeClr val="tx1"/>
          </a:solidFill>
          <a:latin typeface="+mn-lt"/>
          <a:ea typeface="+mn-ea"/>
          <a:cs typeface="+mn-cs"/>
        </a:defRPr>
      </a:lvl5pPr>
      <a:lvl6pPr marL="1472184" indent="-182880" algn="l" rtl="0" eaLnBrk="1" latinLnBrk="0" hangingPunct="1">
        <a:spcBef>
          <a:spcPts val="400"/>
        </a:spcBef>
        <a:buClr>
          <a:schemeClr val="accent4"/>
        </a:buClr>
        <a:buSzPct val="80000"/>
        <a:buFont typeface="Wingdings 2"/>
        <a:buChar char=""/>
        <a:defRPr kumimoji="0" sz="1800" kern="1200">
          <a:solidFill>
            <a:schemeClr val="tx1">
              <a:tint val="85000"/>
            </a:schemeClr>
          </a:solidFill>
          <a:latin typeface="+mn-lt"/>
          <a:ea typeface="+mn-ea"/>
          <a:cs typeface="+mn-cs"/>
        </a:defRPr>
      </a:lvl6pPr>
      <a:lvl7pPr marL="1673352" indent="-182880" algn="l" rtl="0" eaLnBrk="1" latinLnBrk="0" hangingPunct="1">
        <a:spcBef>
          <a:spcPct val="20000"/>
        </a:spcBef>
        <a:buClr>
          <a:schemeClr val="accent4"/>
        </a:buClr>
        <a:buSzPct val="80000"/>
        <a:buFont typeface="Wingdings 2"/>
        <a:buChar char=""/>
        <a:defRPr kumimoji="0" sz="1600" kern="1200" baseline="0">
          <a:solidFill>
            <a:schemeClr val="tx1"/>
          </a:solidFill>
          <a:latin typeface="+mn-lt"/>
          <a:ea typeface="+mn-ea"/>
          <a:cs typeface="+mn-cs"/>
        </a:defRPr>
      </a:lvl7pPr>
      <a:lvl8pPr marL="1847088" indent="-182880" algn="l" rtl="0" eaLnBrk="1" latinLnBrk="0" hangingPunct="1">
        <a:spcBef>
          <a:spcPts val="300"/>
        </a:spcBef>
        <a:buClr>
          <a:schemeClr val="accent4"/>
        </a:buClr>
        <a:buSzPct val="100000"/>
        <a:buChar char="•"/>
        <a:defRPr kumimoji="0" sz="1600" kern="1200" baseline="0">
          <a:solidFill>
            <a:schemeClr val="tx1">
              <a:tint val="85000"/>
            </a:schemeClr>
          </a:solidFill>
          <a:latin typeface="+mn-lt"/>
          <a:ea typeface="+mn-ea"/>
          <a:cs typeface="+mn-cs"/>
        </a:defRPr>
      </a:lvl8pPr>
      <a:lvl9pPr marL="2057400" indent="-182880" algn="l" rtl="0" eaLnBrk="1" latinLnBrk="0" hangingPunct="1">
        <a:spcBef>
          <a:spcPct val="20000"/>
        </a:spcBef>
        <a:buClr>
          <a:schemeClr val="accent4"/>
        </a:buClr>
        <a:buSzPct val="100000"/>
        <a:buFont typeface="Wingdings"/>
        <a:buChar char="§"/>
        <a:defRPr kumimoji="0" sz="14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49416" y="1005133"/>
            <a:ext cx="9144000" cy="787357"/>
          </a:xfrm>
        </p:spPr>
        <p:txBody>
          <a:bodyPr>
            <a:noAutofit/>
          </a:bodyPr>
          <a:lstStyle/>
          <a:p>
            <a:r>
              <a:rPr lang="en-AU" b="1" dirty="0">
                <a:effectLst/>
                <a:latin typeface="Times New Roman" panose="02020603050405020304" pitchFamily="18" charset="0"/>
                <a:ea typeface="SimSun" panose="02010600030101010101" pitchFamily="2" charset="-122"/>
              </a:rPr>
              <a:t>Medical Delivery Drone </a:t>
            </a:r>
            <a:endParaRPr lang="en-IN" dirty="0"/>
          </a:p>
        </p:txBody>
      </p:sp>
      <p:sp>
        <p:nvSpPr>
          <p:cNvPr id="3" name="Subtitle 2"/>
          <p:cNvSpPr>
            <a:spLocks noGrp="1"/>
          </p:cNvSpPr>
          <p:nvPr>
            <p:ph type="subTitle" idx="1"/>
          </p:nvPr>
        </p:nvSpPr>
        <p:spPr>
          <a:xfrm>
            <a:off x="1500554" y="2822667"/>
            <a:ext cx="9144000" cy="3617140"/>
          </a:xfrm>
        </p:spPr>
        <p:txBody>
          <a:bodyPr>
            <a:normAutofit/>
          </a:bodyPr>
          <a:lstStyle/>
          <a:p>
            <a:r>
              <a:rPr lang="en-US" sz="3600" dirty="0">
                <a:latin typeface="Times New Roman" pitchFamily="18" charset="0"/>
                <a:cs typeface="Times New Roman" pitchFamily="18" charset="0"/>
              </a:rPr>
              <a:t> </a:t>
            </a:r>
          </a:p>
          <a:p>
            <a:r>
              <a:rPr lang="en-US" sz="3600" dirty="0">
                <a:latin typeface="Times New Roman" pitchFamily="18" charset="0"/>
                <a:cs typeface="Times New Roman" pitchFamily="18" charset="0"/>
              </a:rPr>
              <a:t>HARISH. G</a:t>
            </a:r>
          </a:p>
          <a:p>
            <a:endParaRPr lang="en-US" sz="3600" dirty="0">
              <a:latin typeface="Times New Roman" pitchFamily="18" charset="0"/>
              <a:cs typeface="Times New Roman" pitchFamily="18" charset="0"/>
            </a:endParaRPr>
          </a:p>
          <a:p>
            <a:endParaRPr lang="en-US" sz="3600" dirty="0">
              <a:latin typeface="Times New Roman" pitchFamily="18" charset="0"/>
              <a:cs typeface="Times New Roman" pitchFamily="18" charset="0"/>
            </a:endParaRPr>
          </a:p>
          <a:p>
            <a:r>
              <a:rPr lang="en-US" sz="3600" dirty="0">
                <a:latin typeface="Times New Roman" pitchFamily="18" charset="0"/>
                <a:cs typeface="Times New Roman" pitchFamily="18" charset="0"/>
              </a:rPr>
              <a:t>3</a:t>
            </a:r>
            <a:r>
              <a:rPr lang="en-US" sz="3600" baseline="30000" dirty="0">
                <a:latin typeface="Times New Roman" pitchFamily="18" charset="0"/>
                <a:cs typeface="Times New Roman" pitchFamily="18" charset="0"/>
              </a:rPr>
              <a:t>RD</a:t>
            </a:r>
            <a:r>
              <a:rPr lang="en-US" sz="3600" dirty="0">
                <a:latin typeface="Times New Roman" pitchFamily="18" charset="0"/>
                <a:cs typeface="Times New Roman" pitchFamily="18" charset="0"/>
              </a:rPr>
              <a:t> YEAR CSE </a:t>
            </a:r>
          </a:p>
          <a:p>
            <a:endParaRPr lang="en-US" sz="3600" dirty="0">
              <a:latin typeface="Times New Roman" pitchFamily="18" charset="0"/>
              <a:cs typeface="Times New Roman" pitchFamily="18" charset="0"/>
            </a:endParaRPr>
          </a:p>
          <a:p>
            <a:endParaRPr lang="en-IN" sz="4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08" y="0"/>
            <a:ext cx="3481754" cy="6858000"/>
          </a:xfrm>
          <a:prstGeom prst="rect">
            <a:avLst/>
          </a:prstGeom>
        </p:spPr>
      </p:pic>
    </p:spTree>
    <p:extLst>
      <p:ext uri="{BB962C8B-B14F-4D97-AF65-F5344CB8AC3E}">
        <p14:creationId xmlns:p14="http://schemas.microsoft.com/office/powerpoint/2010/main" val="345217411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RESULTS AND CONCLUSION</a:t>
            </a:r>
          </a:p>
        </p:txBody>
      </p:sp>
      <p:sp>
        <p:nvSpPr>
          <p:cNvPr id="3" name="Content Placeholder 2"/>
          <p:cNvSpPr>
            <a:spLocks noGrp="1"/>
          </p:cNvSpPr>
          <p:nvPr>
            <p:ph idx="1"/>
          </p:nvPr>
        </p:nvSpPr>
        <p:spPr/>
        <p:txBody>
          <a:bodyPr>
            <a:normAutofit fontScale="70000" lnSpcReduction="20000"/>
          </a:bodyPr>
          <a:lstStyle/>
          <a:p>
            <a:pPr>
              <a:buSzPct val="110000"/>
              <a:buFont typeface="Wingdings" pitchFamily="2" charset="2"/>
              <a:buChar char="Ø"/>
            </a:pPr>
            <a:r>
              <a:rPr lang="en-US" dirty="0"/>
              <a:t>The execution of the process have been successfully executed which implies the various model of phases which include the multiple criteria’s under which it has been executed. This drone basically consists of the very light weight material for the maximum portability and can carry up to the max weight of 1.5kg which opens the various opportunities to create.</a:t>
            </a:r>
          </a:p>
          <a:p>
            <a:pPr marL="0" indent="0">
              <a:buSzPct val="110000"/>
              <a:buNone/>
            </a:pPr>
            <a:r>
              <a:rPr lang="en-US" dirty="0"/>
              <a:t> </a:t>
            </a:r>
          </a:p>
          <a:p>
            <a:pPr>
              <a:buSzPct val="100000"/>
              <a:buFont typeface="Wingdings" pitchFamily="2" charset="2"/>
              <a:buChar char="v"/>
            </a:pPr>
            <a:r>
              <a:rPr lang="en-US" dirty="0"/>
              <a:t>Delivering of medical supplies to the remote areas  </a:t>
            </a:r>
          </a:p>
          <a:p>
            <a:pPr>
              <a:buSzPct val="100000"/>
              <a:buFont typeface="Wingdings" pitchFamily="2" charset="2"/>
              <a:buChar char="v"/>
            </a:pPr>
            <a:r>
              <a:rPr lang="en-US" dirty="0"/>
              <a:t>Speedy recovery of patients</a:t>
            </a:r>
          </a:p>
          <a:p>
            <a:pPr>
              <a:buSzPct val="100000"/>
              <a:buFont typeface="Wingdings" pitchFamily="2" charset="2"/>
              <a:buChar char="v"/>
            </a:pPr>
            <a:r>
              <a:rPr lang="en-US" dirty="0"/>
              <a:t>Easy access to emergency medical resources and  delivering medical supplies to disaster zones , remote areas .</a:t>
            </a:r>
          </a:p>
          <a:p>
            <a:pPr>
              <a:buSzPct val="100000"/>
              <a:buFont typeface="Wingdings" pitchFamily="2" charset="2"/>
              <a:buChar char="v"/>
            </a:pPr>
            <a:r>
              <a:rPr lang="en-US" dirty="0"/>
              <a:t>It tracks the location of the user and deliveries the needed medical resources. </a:t>
            </a:r>
          </a:p>
          <a:p>
            <a:pPr>
              <a:buSzPct val="100000"/>
              <a:buFont typeface="Wingdings" pitchFamily="2" charset="2"/>
              <a:buChar char="v"/>
            </a:pPr>
            <a:r>
              <a:rPr lang="en-US" dirty="0"/>
              <a:t>Long lasting and carries maximum of 1.2 to 1.5  kilograms . </a:t>
            </a:r>
          </a:p>
          <a:p>
            <a:pPr>
              <a:buSzPct val="100000"/>
              <a:buFont typeface="Wingdings" pitchFamily="2" charset="2"/>
              <a:buChar char="v"/>
            </a:pPr>
            <a:r>
              <a:rPr lang="en-US" dirty="0"/>
              <a:t>It can detect traffic and obstacles and overcome it so that the products are delivered on time and easily to the user/patients. </a:t>
            </a:r>
          </a:p>
          <a:p>
            <a:pPr marL="0" indent="0">
              <a:buSzPct val="100000"/>
              <a:buNone/>
            </a:pPr>
            <a:endParaRPr lang="en-US" dirty="0"/>
          </a:p>
          <a:p>
            <a:pPr>
              <a:buSzPct val="110000"/>
              <a:buFont typeface="Wingdings" pitchFamily="2" charset="2"/>
              <a:buChar char="Ø"/>
            </a:pPr>
            <a:r>
              <a:rPr lang="en-US" dirty="0"/>
              <a:t>The maximum flight time and the maximum rage of this drone is 20 </a:t>
            </a:r>
            <a:r>
              <a:rPr lang="en-US" dirty="0" err="1"/>
              <a:t>mins</a:t>
            </a:r>
            <a:r>
              <a:rPr lang="en-US" dirty="0"/>
              <a:t> and 5km respectively. This drone includes the 32bit processor for its very fast response to the real world scenarios and can perform the obstacle avoidance.</a:t>
            </a:r>
          </a:p>
          <a:p>
            <a:pPr>
              <a:buSzPct val="110000"/>
              <a:buFont typeface="Wingdings" pitchFamily="2" charset="2"/>
              <a:buChar char="Ø"/>
            </a:pPr>
            <a:endParaRPr lang="en-IN" dirty="0"/>
          </a:p>
        </p:txBody>
      </p:sp>
    </p:spTree>
    <p:extLst>
      <p:ext uri="{BB962C8B-B14F-4D97-AF65-F5344CB8AC3E}">
        <p14:creationId xmlns:p14="http://schemas.microsoft.com/office/powerpoint/2010/main" val="193494710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7296" r="7296"/>
          <a:stretch>
            <a:fillRect/>
          </a:stretch>
        </p:blipFill>
        <p:spPr bwMode="auto">
          <a:xfrm>
            <a:off x="709064" y="199292"/>
            <a:ext cx="5608320" cy="4206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2524" y="1540938"/>
            <a:ext cx="4992438" cy="4010585"/>
          </a:xfrm>
          <a:prstGeom prst="rect">
            <a:avLst/>
          </a:prstGeom>
        </p:spPr>
      </p:pic>
      <p:sp>
        <p:nvSpPr>
          <p:cNvPr id="6" name="TextBox 5"/>
          <p:cNvSpPr txBox="1"/>
          <p:nvPr/>
        </p:nvSpPr>
        <p:spPr>
          <a:xfrm>
            <a:off x="6869723" y="269631"/>
            <a:ext cx="4021015" cy="769441"/>
          </a:xfrm>
          <a:prstGeom prst="rect">
            <a:avLst/>
          </a:prstGeom>
          <a:noFill/>
        </p:spPr>
        <p:txBody>
          <a:bodyPr wrap="square" rtlCol="0">
            <a:spAutoFit/>
          </a:bodyPr>
          <a:lstStyle/>
          <a:p>
            <a:r>
              <a:rPr lang="en-US" sz="4400" b="1" i="1" dirty="0">
                <a:solidFill>
                  <a:srgbClr val="FFCC00"/>
                </a:solidFill>
                <a:latin typeface="Times New Roman" pitchFamily="18" charset="0"/>
                <a:cs typeface="Times New Roman" pitchFamily="18" charset="0"/>
              </a:rPr>
              <a:t>RESULTS :</a:t>
            </a:r>
            <a:endParaRPr lang="en-IN" sz="4400" b="1" i="1" dirty="0">
              <a:solidFill>
                <a:srgbClr val="FFCC00"/>
              </a:solidFill>
              <a:latin typeface="Times New Roman" pitchFamily="18" charset="0"/>
              <a:cs typeface="Times New Roman" pitchFamily="18" charset="0"/>
            </a:endParaRPr>
          </a:p>
        </p:txBody>
      </p:sp>
    </p:spTree>
    <p:extLst>
      <p:ext uri="{BB962C8B-B14F-4D97-AF65-F5344CB8AC3E}">
        <p14:creationId xmlns:p14="http://schemas.microsoft.com/office/powerpoint/2010/main" val="2304202514"/>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REFERENCES</a:t>
            </a:r>
          </a:p>
        </p:txBody>
      </p:sp>
      <p:sp>
        <p:nvSpPr>
          <p:cNvPr id="3" name="Content Placeholder 2"/>
          <p:cNvSpPr>
            <a:spLocks noGrp="1"/>
          </p:cNvSpPr>
          <p:nvPr>
            <p:ph idx="1"/>
          </p:nvPr>
        </p:nvSpPr>
        <p:spPr/>
        <p:txBody>
          <a:bodyPr/>
          <a:lstStyle/>
          <a:p>
            <a:pPr lvl="0" algn="just">
              <a:buSzPct val="110000"/>
              <a:buFont typeface="Wingdings" pitchFamily="2" charset="2"/>
              <a:buChar char="v"/>
              <a:tabLst>
                <a:tab pos="274320" algn="l"/>
                <a:tab pos="457200" algn="l"/>
              </a:tabLst>
            </a:pPr>
            <a:r>
              <a:rPr lang="en-US" sz="1800" spc="5" dirty="0">
                <a:effectLst/>
                <a:latin typeface="Times New Roman" panose="02020603050405020304" pitchFamily="18" charset="0"/>
                <a:ea typeface="SimSun" panose="02010600030101010101" pitchFamily="2" charset="-122"/>
              </a:rPr>
              <a:t>"Interior Mapping with Drones: A Review" by Mohamed </a:t>
            </a:r>
            <a:r>
              <a:rPr lang="en-US" sz="1800" spc="5" dirty="0" err="1">
                <a:effectLst/>
                <a:latin typeface="Times New Roman" panose="02020603050405020304" pitchFamily="18" charset="0"/>
                <a:ea typeface="SimSun" panose="02010600030101010101" pitchFamily="2" charset="-122"/>
              </a:rPr>
              <a:t>Elhelw</a:t>
            </a:r>
            <a:r>
              <a:rPr lang="en-US" sz="1800" spc="5" dirty="0">
                <a:effectLst/>
                <a:latin typeface="Times New Roman" panose="02020603050405020304" pitchFamily="18" charset="0"/>
                <a:ea typeface="SimSun" panose="02010600030101010101" pitchFamily="2" charset="-122"/>
              </a:rPr>
              <a:t> and Hassan A. Karima.</a:t>
            </a:r>
            <a:endParaRPr lang="en-IN" sz="1800" dirty="0">
              <a:effectLst/>
              <a:latin typeface="Times New Roman" panose="02020603050405020304" pitchFamily="18" charset="0"/>
              <a:ea typeface="SimSun" panose="02010600030101010101" pitchFamily="2" charset="-122"/>
            </a:endParaRPr>
          </a:p>
          <a:p>
            <a:pPr lvl="0" algn="just">
              <a:buSzPct val="110000"/>
              <a:buFont typeface="Wingdings" pitchFamily="2" charset="2"/>
              <a:buChar char="v"/>
              <a:tabLst>
                <a:tab pos="274320" algn="l"/>
                <a:tab pos="457200" algn="l"/>
              </a:tabLst>
            </a:pPr>
            <a:r>
              <a:rPr lang="en-US" sz="1800" spc="5" dirty="0">
                <a:effectLst/>
                <a:latin typeface="Times New Roman" panose="02020603050405020304" pitchFamily="18" charset="0"/>
                <a:ea typeface="SimSun" panose="02010600030101010101" pitchFamily="2" charset="-122"/>
              </a:rPr>
              <a:t>"The Future of Interior Mapping: How Drones are Revolutionizing the Industry" by David </a:t>
            </a:r>
            <a:r>
              <a:rPr lang="en-US" sz="1800" spc="5" dirty="0" err="1">
                <a:effectLst/>
                <a:latin typeface="Times New Roman" panose="02020603050405020304" pitchFamily="18" charset="0"/>
                <a:ea typeface="SimSun" panose="02010600030101010101" pitchFamily="2" charset="-122"/>
              </a:rPr>
              <a:t>Newbry</a:t>
            </a:r>
            <a:r>
              <a:rPr lang="en-US" sz="1800" spc="5" dirty="0">
                <a:effectLst/>
                <a:latin typeface="Times New Roman" panose="02020603050405020304" pitchFamily="18" charset="0"/>
                <a:ea typeface="SimSun" panose="02010600030101010101" pitchFamily="2" charset="-122"/>
              </a:rPr>
              <a:t>.</a:t>
            </a:r>
            <a:endParaRPr lang="en-IN" sz="1800" dirty="0">
              <a:effectLst/>
              <a:latin typeface="Times New Roman" panose="02020603050405020304" pitchFamily="18" charset="0"/>
              <a:ea typeface="SimSun" panose="02010600030101010101" pitchFamily="2" charset="-122"/>
            </a:endParaRPr>
          </a:p>
          <a:p>
            <a:pPr lvl="0" algn="just">
              <a:buSzPct val="110000"/>
              <a:buFont typeface="Wingdings" pitchFamily="2" charset="2"/>
              <a:buChar char="v"/>
              <a:tabLst>
                <a:tab pos="274320" algn="l"/>
                <a:tab pos="457200" algn="l"/>
              </a:tabLst>
            </a:pPr>
            <a:r>
              <a:rPr lang="en-US" sz="1800" spc="5" dirty="0">
                <a:effectLst/>
                <a:latin typeface="Times New Roman" panose="02020603050405020304" pitchFamily="18" charset="0"/>
                <a:ea typeface="SimSun" panose="02010600030101010101" pitchFamily="2" charset="-122"/>
              </a:rPr>
              <a:t>"A Guide to Interior Drone Mapping: Techniques and Applications" by Ahmed </a:t>
            </a:r>
            <a:r>
              <a:rPr lang="en-US" sz="1800" spc="5" dirty="0" err="1">
                <a:effectLst/>
                <a:latin typeface="Times New Roman" panose="02020603050405020304" pitchFamily="18" charset="0"/>
                <a:ea typeface="SimSun" panose="02010600030101010101" pitchFamily="2" charset="-122"/>
              </a:rPr>
              <a:t>Boussakta</a:t>
            </a:r>
            <a:r>
              <a:rPr lang="en-US" sz="1800" spc="5" dirty="0">
                <a:effectLst/>
                <a:latin typeface="Times New Roman" panose="02020603050405020304" pitchFamily="18" charset="0"/>
                <a:ea typeface="SimSun" panose="02010600030101010101" pitchFamily="2" charset="-122"/>
              </a:rPr>
              <a:t>.</a:t>
            </a:r>
            <a:endParaRPr lang="en-IN" sz="1800" dirty="0">
              <a:effectLst/>
              <a:latin typeface="Times New Roman" panose="02020603050405020304" pitchFamily="18" charset="0"/>
              <a:ea typeface="SimSun" panose="02010600030101010101" pitchFamily="2" charset="-122"/>
            </a:endParaRPr>
          </a:p>
          <a:p>
            <a:pPr lvl="0" algn="just">
              <a:buSzPct val="110000"/>
              <a:buFont typeface="Wingdings" pitchFamily="2" charset="2"/>
              <a:buChar char="v"/>
              <a:tabLst>
                <a:tab pos="274320" algn="l"/>
                <a:tab pos="457200" algn="l"/>
              </a:tabLst>
            </a:pPr>
            <a:r>
              <a:rPr lang="en-US" sz="1800" spc="5" dirty="0">
                <a:effectLst/>
                <a:latin typeface="Times New Roman" panose="02020603050405020304" pitchFamily="18" charset="0"/>
                <a:ea typeface="SimSun" panose="02010600030101010101" pitchFamily="2" charset="-122"/>
              </a:rPr>
              <a:t>"Interior Mapping with Drones: Challenges and Solutions" by Brian Benchoff.</a:t>
            </a:r>
            <a:endParaRPr lang="en-IN" sz="1800" dirty="0">
              <a:effectLst/>
              <a:latin typeface="Times New Roman" panose="02020603050405020304" pitchFamily="18" charset="0"/>
              <a:ea typeface="SimSun" panose="02010600030101010101" pitchFamily="2" charset="-122"/>
            </a:endParaRPr>
          </a:p>
          <a:p>
            <a:pPr lvl="0" algn="just">
              <a:buSzPct val="110000"/>
              <a:buFont typeface="Wingdings" pitchFamily="2" charset="2"/>
              <a:buChar char="v"/>
              <a:tabLst>
                <a:tab pos="274320" algn="l"/>
                <a:tab pos="457200" algn="l"/>
              </a:tabLst>
            </a:pPr>
            <a:r>
              <a:rPr lang="en-US" sz="1800" spc="5" dirty="0">
                <a:effectLst/>
                <a:latin typeface="Times New Roman" panose="02020603050405020304" pitchFamily="18" charset="0"/>
                <a:ea typeface="SimSun" panose="02010600030101010101" pitchFamily="2" charset="-122"/>
              </a:rPr>
              <a:t>"How Drone Technology is Changing Interior Mapping" by Adam Stone.</a:t>
            </a:r>
            <a:endParaRPr lang="en-IN" sz="1800" dirty="0">
              <a:effectLst/>
              <a:latin typeface="Times New Roman" panose="02020603050405020304" pitchFamily="18" charset="0"/>
              <a:ea typeface="SimSun" panose="02010600030101010101" pitchFamily="2" charset="-122"/>
            </a:endParaRPr>
          </a:p>
          <a:p>
            <a:pPr lvl="0" algn="just">
              <a:buSzPct val="110000"/>
              <a:buFont typeface="Wingdings" pitchFamily="2" charset="2"/>
              <a:buChar char="v"/>
              <a:tabLst>
                <a:tab pos="274320" algn="l"/>
                <a:tab pos="457200" algn="l"/>
              </a:tabLst>
            </a:pPr>
            <a:r>
              <a:rPr lang="en-US" sz="1800" spc="5" dirty="0">
                <a:effectLst/>
                <a:latin typeface="Times New Roman" panose="02020603050405020304" pitchFamily="18" charset="0"/>
                <a:ea typeface="SimSun" panose="02010600030101010101" pitchFamily="2" charset="-122"/>
              </a:rPr>
              <a:t>"Indoor Drone Mapping: Benefits and Limitations" by Alex Banks.</a:t>
            </a:r>
            <a:endParaRPr lang="en-IN" sz="1800" dirty="0">
              <a:effectLst/>
              <a:latin typeface="Times New Roman" panose="02020603050405020304" pitchFamily="18" charset="0"/>
              <a:ea typeface="SimSun" panose="02010600030101010101" pitchFamily="2" charset="-122"/>
            </a:endParaRPr>
          </a:p>
          <a:p>
            <a:pPr lvl="0" algn="just">
              <a:buSzPct val="110000"/>
              <a:buFont typeface="Wingdings" pitchFamily="2" charset="2"/>
              <a:buChar char="v"/>
              <a:tabLst>
                <a:tab pos="274320" algn="l"/>
                <a:tab pos="457200" algn="l"/>
              </a:tabLst>
            </a:pPr>
            <a:r>
              <a:rPr lang="en-US" sz="1800" spc="5" dirty="0">
                <a:effectLst/>
                <a:latin typeface="Times New Roman" panose="02020603050405020304" pitchFamily="18" charset="0"/>
                <a:ea typeface="SimSun" panose="02010600030101010101" pitchFamily="2" charset="-122"/>
              </a:rPr>
              <a:t>"The Use of Drones for Accurate Interior Mapping" by Emre Ozan Alp.</a:t>
            </a:r>
            <a:endParaRPr lang="en-IN" sz="1800" dirty="0">
              <a:effectLst/>
              <a:latin typeface="Times New Roman" panose="02020603050405020304" pitchFamily="18" charset="0"/>
              <a:ea typeface="SimSun" panose="02010600030101010101" pitchFamily="2" charset="-122"/>
            </a:endParaRPr>
          </a:p>
          <a:p>
            <a:pPr lvl="0" algn="just">
              <a:buSzPct val="110000"/>
              <a:buFont typeface="Wingdings" pitchFamily="2" charset="2"/>
              <a:buChar char="v"/>
              <a:tabLst>
                <a:tab pos="274320" algn="l"/>
                <a:tab pos="457200" algn="l"/>
              </a:tabLst>
            </a:pPr>
            <a:r>
              <a:rPr lang="en-US" sz="1800" spc="5" dirty="0">
                <a:effectLst/>
                <a:latin typeface="Times New Roman" panose="02020603050405020304" pitchFamily="18" charset="0"/>
                <a:ea typeface="SimSun" panose="02010600030101010101" pitchFamily="2" charset="-122"/>
              </a:rPr>
              <a:t>"Interior Drone Mapping for Surveying and Inspections" by Michael </a:t>
            </a:r>
            <a:r>
              <a:rPr lang="en-US" sz="1800" spc="5" dirty="0" err="1">
                <a:effectLst/>
                <a:latin typeface="Times New Roman" panose="02020603050405020304" pitchFamily="18" charset="0"/>
                <a:ea typeface="SimSun" panose="02010600030101010101" pitchFamily="2" charset="-122"/>
              </a:rPr>
              <a:t>Karpeles</a:t>
            </a:r>
            <a:r>
              <a:rPr lang="en-US" sz="1800" spc="5" dirty="0">
                <a:effectLst/>
                <a:latin typeface="Times New Roman" panose="02020603050405020304" pitchFamily="18" charset="0"/>
                <a:ea typeface="SimSun" panose="02010600030101010101" pitchFamily="2" charset="-122"/>
              </a:rPr>
              <a:t>.</a:t>
            </a:r>
            <a:endParaRPr lang="en-IN" sz="1800" dirty="0">
              <a:effectLst/>
              <a:latin typeface="Times New Roman" panose="02020603050405020304" pitchFamily="18" charset="0"/>
              <a:ea typeface="SimSun" panose="02010600030101010101" pitchFamily="2" charset="-122"/>
            </a:endParaRPr>
          </a:p>
          <a:p>
            <a:pPr lvl="0" algn="just">
              <a:buSzPct val="110000"/>
              <a:buFont typeface="Wingdings" pitchFamily="2" charset="2"/>
              <a:buChar char="v"/>
              <a:tabLst>
                <a:tab pos="274320" algn="l"/>
                <a:tab pos="457200" algn="l"/>
              </a:tabLst>
            </a:pPr>
            <a:r>
              <a:rPr lang="en-US" sz="1800" spc="5" dirty="0">
                <a:effectLst/>
                <a:latin typeface="Times New Roman" panose="02020603050405020304" pitchFamily="18" charset="0"/>
                <a:ea typeface="SimSun" panose="02010600030101010101" pitchFamily="2" charset="-122"/>
              </a:rPr>
              <a:t>"An Introduction to Interior Drone Mapping: Techniques and Equipment" by Fred Lambert.</a:t>
            </a:r>
            <a:endParaRPr lang="en-IN" sz="1800" dirty="0">
              <a:effectLst/>
              <a:latin typeface="Times New Roman" panose="02020603050405020304" pitchFamily="18" charset="0"/>
              <a:ea typeface="SimSun" panose="02010600030101010101" pitchFamily="2" charset="-122"/>
            </a:endParaRPr>
          </a:p>
          <a:p>
            <a:pPr>
              <a:buSzPct val="110000"/>
              <a:buFont typeface="Wingdings" pitchFamily="2" charset="2"/>
              <a:buChar char="v"/>
            </a:pPr>
            <a:r>
              <a:rPr lang="en-AU" sz="1800" spc="5" dirty="0">
                <a:effectLst/>
                <a:latin typeface="Times New Roman" panose="02020603050405020304" pitchFamily="18" charset="0"/>
                <a:ea typeface="SimSun" panose="02010600030101010101" pitchFamily="2" charset="-122"/>
              </a:rPr>
              <a:t>"The Potential of Interior Drone Mapping for Building Information Modelling" by Caroline Hayes</a:t>
            </a:r>
            <a:endParaRPr lang="en-IN" dirty="0"/>
          </a:p>
        </p:txBody>
      </p:sp>
    </p:spTree>
    <p:extLst>
      <p:ext uri="{BB962C8B-B14F-4D97-AF65-F5344CB8AC3E}">
        <p14:creationId xmlns:p14="http://schemas.microsoft.com/office/powerpoint/2010/main" val="310641589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7230"/>
            <a:ext cx="12192000" cy="6740769"/>
          </a:xfrm>
          <a:prstGeom prst="rect">
            <a:avLst/>
          </a:prstGeom>
        </p:spPr>
      </p:pic>
      <p:sp>
        <p:nvSpPr>
          <p:cNvPr id="5" name="Rectangle 4"/>
          <p:cNvSpPr/>
          <p:nvPr/>
        </p:nvSpPr>
        <p:spPr>
          <a:xfrm>
            <a:off x="4818185" y="4349261"/>
            <a:ext cx="2379784" cy="703385"/>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400" b="1" i="1" dirty="0">
                <a:latin typeface="Times New Roman" pitchFamily="18" charset="0"/>
                <a:cs typeface="Times New Roman" pitchFamily="18" charset="0"/>
              </a:rPr>
              <a:t>THANK YOU</a:t>
            </a:r>
            <a:endParaRPr lang="en-IN" sz="2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820211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ABSTRACT</a:t>
            </a:r>
          </a:p>
        </p:txBody>
      </p:sp>
      <p:sp>
        <p:nvSpPr>
          <p:cNvPr id="3" name="Content Placeholder 2"/>
          <p:cNvSpPr>
            <a:spLocks noGrp="1"/>
          </p:cNvSpPr>
          <p:nvPr>
            <p:ph idx="1"/>
          </p:nvPr>
        </p:nvSpPr>
        <p:spPr/>
        <p:txBody>
          <a:bodyPr/>
          <a:lstStyle/>
          <a:p>
            <a:pPr marL="0" indent="0">
              <a:buNone/>
            </a:pPr>
            <a:r>
              <a:rPr lang="en-GB" sz="1800" b="0" dirty="0">
                <a:effectLst/>
                <a:latin typeface="Times New Roman" panose="02020603050405020304" pitchFamily="18" charset="0"/>
                <a:ea typeface="SimSun" panose="02010600030101010101" pitchFamily="2" charset="-122"/>
              </a:rPr>
              <a:t>The use of medical delivery drones has been recognized as a promising technology to enhance healthcare availability and delivery in challenging and inaccessible regions. </a:t>
            </a:r>
          </a:p>
          <a:p>
            <a:pPr marL="0" indent="0">
              <a:buNone/>
            </a:pPr>
            <a:r>
              <a:rPr lang="en-GB" sz="1800" b="0" dirty="0">
                <a:effectLst/>
                <a:latin typeface="Times New Roman" panose="02020603050405020304" pitchFamily="18" charset="0"/>
                <a:ea typeface="SimSun" panose="02010600030101010101" pitchFamily="2" charset="-122"/>
              </a:rPr>
              <a:t>The delivery drones can overcome geographical barriers, allowing for the prompt and efficient transportation of important medical supplies such as vaccines, medications, and blood samples.</a:t>
            </a:r>
          </a:p>
          <a:p>
            <a:pPr marL="0" indent="0">
              <a:buNone/>
            </a:pPr>
            <a:r>
              <a:rPr lang="en-GB" sz="1800" b="0" dirty="0">
                <a:effectLst/>
                <a:latin typeface="Times New Roman" panose="02020603050405020304" pitchFamily="18" charset="0"/>
                <a:ea typeface="SimSun" panose="02010600030101010101" pitchFamily="2" charset="-122"/>
              </a:rPr>
              <a:t> Furthermore, medical delivery drone has the potential to decrease the risk of human exposure to infectious diseases and enhance responsiveness during critical situations. </a:t>
            </a:r>
          </a:p>
          <a:p>
            <a:pPr marL="0" indent="0">
              <a:buNone/>
            </a:pPr>
            <a:r>
              <a:rPr lang="en-GB" sz="1800" b="0" dirty="0">
                <a:effectLst/>
                <a:latin typeface="Times New Roman" panose="02020603050405020304" pitchFamily="18" charset="0"/>
                <a:ea typeface="SimSun" panose="02010600030101010101" pitchFamily="2" charset="-122"/>
              </a:rPr>
              <a:t>Nevertheless, there are several regulatory, technological, and organizational hurdles that must be overcome to guarantee the secure and dependable operation of drone medical delivery. </a:t>
            </a:r>
          </a:p>
          <a:p>
            <a:pPr marL="0" indent="0">
              <a:buNone/>
            </a:pPr>
            <a:r>
              <a:rPr lang="en-GB" sz="1800" b="0" dirty="0">
                <a:effectLst/>
                <a:latin typeface="Times New Roman" panose="02020603050405020304" pitchFamily="18" charset="0"/>
                <a:ea typeface="SimSun" panose="02010600030101010101" pitchFamily="2" charset="-122"/>
              </a:rPr>
              <a:t>Despite these challenges, the future of healthcare delivery may be revolutionized by drone medical delivery, leading to better patient outcomes.</a:t>
            </a:r>
            <a:endParaRPr lang="en-IN" sz="1800" b="1" dirty="0">
              <a:effectLst/>
              <a:latin typeface="Times New Roman" panose="02020603050405020304" pitchFamily="18" charset="0"/>
              <a:ea typeface="SimSun" panose="02010600030101010101" pitchFamily="2" charset="-122"/>
            </a:endParaRPr>
          </a:p>
          <a:p>
            <a:pPr marL="0" indent="0">
              <a:buNone/>
            </a:pPr>
            <a:endParaRPr lang="en-IN" dirty="0"/>
          </a:p>
        </p:txBody>
      </p:sp>
    </p:spTree>
    <p:extLst>
      <p:ext uri="{BB962C8B-B14F-4D97-AF65-F5344CB8AC3E}">
        <p14:creationId xmlns:p14="http://schemas.microsoft.com/office/powerpoint/2010/main" val="234179525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EXISTING SYSTEM</a:t>
            </a:r>
          </a:p>
        </p:txBody>
      </p:sp>
      <p:sp>
        <p:nvSpPr>
          <p:cNvPr id="3" name="Content Placeholder 2"/>
          <p:cNvSpPr>
            <a:spLocks noGrp="1"/>
          </p:cNvSpPr>
          <p:nvPr>
            <p:ph idx="1"/>
          </p:nvPr>
        </p:nvSpPr>
        <p:spPr/>
        <p:txBody>
          <a:bodyPr>
            <a:normAutofit/>
          </a:bodyPr>
          <a:lstStyle/>
          <a:p>
            <a:pPr marL="560070" indent="-285750" algn="just">
              <a:buSzPct val="110000"/>
              <a:buFont typeface="Wingdings" pitchFamily="2" charset="2"/>
              <a:buChar char="v"/>
            </a:pPr>
            <a:r>
              <a:rPr lang="en-AU" sz="1800" dirty="0">
                <a:effectLst/>
                <a:latin typeface="Times New Roman" panose="02020603050405020304" pitchFamily="18" charset="0"/>
                <a:ea typeface="SimSun" panose="02010600030101010101" pitchFamily="2" charset="-122"/>
              </a:rPr>
              <a:t>Over the past decade, there has been a growing interest in the use of drones for medical delivery. Numerous researchers, organizations, and companies have developed and tested drone technologies for medical delivery in various parts of the world. Some notable examples of medical delivery drone technologies include:</a:t>
            </a:r>
            <a:endParaRPr lang="en-IN" sz="1800" dirty="0">
              <a:effectLst/>
              <a:latin typeface="Times New Roman" panose="02020603050405020304" pitchFamily="18" charset="0"/>
              <a:ea typeface="SimSun" panose="02010600030101010101" pitchFamily="2" charset="-122"/>
            </a:endParaRPr>
          </a:p>
          <a:p>
            <a:pPr marL="560070" indent="-285750" algn="just">
              <a:buSzPct val="110000"/>
              <a:buFont typeface="Wingdings" pitchFamily="2" charset="2"/>
              <a:buChar char="v"/>
            </a:pPr>
            <a:r>
              <a:rPr lang="en-AU" sz="1800" dirty="0">
                <a:effectLst/>
                <a:latin typeface="Times New Roman" panose="02020603050405020304" pitchFamily="18" charset="0"/>
                <a:ea typeface="SimSun" panose="02010600030101010101" pitchFamily="2" charset="-122"/>
              </a:rPr>
              <a:t>Zipline: This US-based company has developed a fleet of medical delivery drones that are currently being used in Rwanda, Ghana, and other countries to deliver blood and medical supplies to remote areas.</a:t>
            </a:r>
            <a:endParaRPr lang="en-IN" sz="1800" dirty="0">
              <a:effectLst/>
              <a:latin typeface="Times New Roman" panose="02020603050405020304" pitchFamily="18" charset="0"/>
              <a:ea typeface="SimSun" panose="02010600030101010101" pitchFamily="2" charset="-122"/>
            </a:endParaRPr>
          </a:p>
          <a:p>
            <a:pPr marL="560070" indent="-285750" algn="just">
              <a:buSzPct val="110000"/>
              <a:buFont typeface="Wingdings" pitchFamily="2" charset="2"/>
              <a:buChar char="v"/>
            </a:pPr>
            <a:r>
              <a:rPr lang="en-AU" sz="1800" dirty="0" err="1">
                <a:effectLst/>
                <a:latin typeface="Times New Roman" panose="02020603050405020304" pitchFamily="18" charset="0"/>
                <a:ea typeface="SimSun" panose="02010600030101010101" pitchFamily="2" charset="-122"/>
              </a:rPr>
              <a:t>Matternet</a:t>
            </a:r>
            <a:r>
              <a:rPr lang="en-AU" sz="1800" dirty="0">
                <a:effectLst/>
                <a:latin typeface="Times New Roman" panose="02020603050405020304" pitchFamily="18" charset="0"/>
                <a:ea typeface="SimSun" panose="02010600030101010101" pitchFamily="2" charset="-122"/>
              </a:rPr>
              <a:t>: This Switzerland-based company has developed a drone-based logistics platform for medical delivery, which has been used in various pilot projects around the world, including in Switzerland and the United States.</a:t>
            </a:r>
            <a:endParaRPr lang="en-IN" sz="1800" dirty="0">
              <a:effectLst/>
              <a:latin typeface="Times New Roman" panose="02020603050405020304" pitchFamily="18" charset="0"/>
              <a:ea typeface="SimSun" panose="02010600030101010101" pitchFamily="2" charset="-122"/>
            </a:endParaRPr>
          </a:p>
          <a:p>
            <a:pPr marL="560070" indent="-285750" algn="just">
              <a:buSzPct val="110000"/>
              <a:buFont typeface="Wingdings" pitchFamily="2" charset="2"/>
              <a:buChar char="v"/>
            </a:pPr>
            <a:r>
              <a:rPr lang="en-AU" sz="1800" dirty="0">
                <a:effectLst/>
                <a:latin typeface="Times New Roman" panose="02020603050405020304" pitchFamily="18" charset="0"/>
                <a:ea typeface="SimSun" panose="02010600030101010101" pitchFamily="2" charset="-122"/>
              </a:rPr>
              <a:t>Vayu: This India-based company has developed a medical delivery drone that can transport medical supplies and samples to remote areas with limited infrastructure.</a:t>
            </a:r>
            <a:endParaRPr lang="en-IN" sz="1800" dirty="0">
              <a:effectLst/>
              <a:latin typeface="Times New Roman" panose="02020603050405020304" pitchFamily="18" charset="0"/>
              <a:ea typeface="SimSun" panose="02010600030101010101" pitchFamily="2" charset="-122"/>
            </a:endParaRPr>
          </a:p>
          <a:p>
            <a:pPr marL="560070" indent="-285750" algn="just">
              <a:buSzPct val="110000"/>
              <a:buFont typeface="Wingdings" pitchFamily="2" charset="2"/>
              <a:buChar char="v"/>
            </a:pPr>
            <a:r>
              <a:rPr lang="en-AU" sz="1800" dirty="0">
                <a:effectLst/>
                <a:latin typeface="Times New Roman" panose="02020603050405020304" pitchFamily="18" charset="0"/>
                <a:ea typeface="SimSun" panose="02010600030101010101" pitchFamily="2" charset="-122"/>
              </a:rPr>
              <a:t>Swoop Aero: This Australian-based company has developed a drone-based medical delivery system that has been used in various pilot projects in Africa, Australia, and the Asia-Pacific region.</a:t>
            </a:r>
            <a:endParaRPr lang="en-IN" sz="1800" dirty="0">
              <a:effectLst/>
              <a:latin typeface="Times New Roman" panose="02020603050405020304" pitchFamily="18" charset="0"/>
              <a:ea typeface="SimSun" panose="02010600030101010101" pitchFamily="2" charset="-122"/>
            </a:endParaRPr>
          </a:p>
          <a:p>
            <a:pPr>
              <a:buSzPct val="110000"/>
              <a:buFont typeface="Wingdings" pitchFamily="2" charset="2"/>
              <a:buChar char="v"/>
            </a:pPr>
            <a:endParaRPr lang="en-IN" dirty="0"/>
          </a:p>
        </p:txBody>
      </p:sp>
    </p:spTree>
    <p:extLst>
      <p:ext uri="{BB962C8B-B14F-4D97-AF65-F5344CB8AC3E}">
        <p14:creationId xmlns:p14="http://schemas.microsoft.com/office/powerpoint/2010/main" val="193802480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INTRODUCTION</a:t>
            </a:r>
          </a:p>
        </p:txBody>
      </p:sp>
      <p:sp>
        <p:nvSpPr>
          <p:cNvPr id="3" name="Content Placeholder 2"/>
          <p:cNvSpPr>
            <a:spLocks noGrp="1"/>
          </p:cNvSpPr>
          <p:nvPr>
            <p:ph idx="1"/>
          </p:nvPr>
        </p:nvSpPr>
        <p:spPr/>
        <p:txBody>
          <a:bodyPr>
            <a:normAutofit fontScale="85000" lnSpcReduction="10000"/>
          </a:bodyPr>
          <a:lstStyle/>
          <a:p>
            <a:pPr marL="560070" indent="-285750" algn="just">
              <a:buSzPct val="109000"/>
              <a:buFont typeface="Wingdings" pitchFamily="2" charset="2"/>
              <a:buChar char="v"/>
            </a:pPr>
            <a:r>
              <a:rPr lang="en-AU" sz="1800" dirty="0">
                <a:effectLst/>
                <a:latin typeface="Times New Roman" panose="02020603050405020304" pitchFamily="18" charset="0"/>
                <a:ea typeface="SimSun" panose="02010600030101010101" pitchFamily="2" charset="-122"/>
              </a:rPr>
              <a:t>Drone medical delivery, also known as medical drone delivery, is an emerging technology that has the potential to transform healthcare delivery. With its ability to navigate through remote and hard-to-reach areas, drone medical delivery can provide essential medical supplies to patients who might otherwise lack access to healthcare services. This technology has the potential to revolutionize healthcare delivery in areas with poor infrastructure, limited transportation options, and challenging terrain. </a:t>
            </a:r>
            <a:endParaRPr lang="en-IN" sz="1800" dirty="0">
              <a:effectLst/>
              <a:latin typeface="Times New Roman" panose="02020603050405020304" pitchFamily="18" charset="0"/>
              <a:ea typeface="SimSun" panose="02010600030101010101" pitchFamily="2" charset="-122"/>
            </a:endParaRPr>
          </a:p>
          <a:p>
            <a:pPr marL="560070" indent="-285750" algn="just">
              <a:buSzPct val="109000"/>
              <a:buFont typeface="Wingdings" pitchFamily="2" charset="2"/>
              <a:buChar char="v"/>
            </a:pPr>
            <a:r>
              <a:rPr lang="en-AU" sz="1800" dirty="0">
                <a:effectLst/>
                <a:latin typeface="Times New Roman" panose="02020603050405020304" pitchFamily="18" charset="0"/>
                <a:ea typeface="SimSun" panose="02010600030101010101" pitchFamily="2" charset="-122"/>
              </a:rPr>
              <a:t>The use of drones for medical delivery can provide numerous benefits. For instance, drone delivery can provide timely and efficient transportation of medical supplies, such as vaccines, medications, and blood samples, especially in emergencies. Drones can also minimize the risk of human exposure to infectious diseases and reduce the time taken for healthcare professionals to travel to remote areas. This means that patients in these areas can receive medical supplies and attention in a timely manner, improving their chances of recovery and overall health outcomes.</a:t>
            </a:r>
            <a:endParaRPr lang="en-IN" sz="1800" dirty="0">
              <a:effectLst/>
              <a:latin typeface="Times New Roman" panose="02020603050405020304" pitchFamily="18" charset="0"/>
              <a:ea typeface="SimSun" panose="02010600030101010101" pitchFamily="2" charset="-122"/>
            </a:endParaRPr>
          </a:p>
          <a:p>
            <a:pPr marL="560070" indent="-285750" algn="just">
              <a:buSzPct val="109000"/>
              <a:buFont typeface="Wingdings" pitchFamily="2" charset="2"/>
              <a:buChar char="v"/>
            </a:pPr>
            <a:r>
              <a:rPr lang="en-AU" sz="1800" dirty="0">
                <a:effectLst/>
                <a:latin typeface="Times New Roman" panose="02020603050405020304" pitchFamily="18" charset="0"/>
                <a:ea typeface="SimSun" panose="02010600030101010101" pitchFamily="2" charset="-122"/>
              </a:rPr>
              <a:t>However, there are several challenges that need to be addressed for the successful implementation of drone medical delivery. These include regulatory, technological, and logistical issues. For instance, regulations must be put in place to ensure the safe and responsible use of drones. Technologically, drones must be capable of navigating through challenging terrain and weather conditions, while also ensuring the safety of medical supplies during transportation. Logistically, systems must be in place to manage the logistics of drone delivery, including the coordination of deliveries and the tracking of medical supplies.</a:t>
            </a:r>
            <a:endParaRPr lang="en-IN" sz="1800" dirty="0">
              <a:effectLst/>
              <a:latin typeface="Times New Roman" panose="02020603050405020304" pitchFamily="18" charset="0"/>
              <a:ea typeface="SimSun" panose="02010600030101010101" pitchFamily="2" charset="-122"/>
            </a:endParaRPr>
          </a:p>
          <a:p>
            <a:pPr marL="560070" indent="-285750" algn="just">
              <a:buSzPct val="109000"/>
              <a:buFont typeface="Wingdings" pitchFamily="2" charset="2"/>
              <a:buChar char="v"/>
            </a:pPr>
            <a:r>
              <a:rPr lang="en-AU" sz="1800" dirty="0">
                <a:effectLst/>
                <a:latin typeface="Times New Roman" panose="02020603050405020304" pitchFamily="18" charset="0"/>
                <a:ea typeface="SimSun" panose="02010600030101010101" pitchFamily="2" charset="-122"/>
              </a:rPr>
              <a:t>Despite these challenges, drone medical delivery has the potential to revolutionize healthcare delivery and improve patient outcomes. As such, governments and organizations around the world are investing in this technology as a means of improving healthcare access and delivery.</a:t>
            </a:r>
            <a:endParaRPr lang="en-IN" sz="1800" dirty="0">
              <a:effectLst/>
              <a:latin typeface="Times New Roman" panose="02020603050405020304" pitchFamily="18" charset="0"/>
              <a:ea typeface="SimSun" panose="02010600030101010101" pitchFamily="2" charset="-122"/>
            </a:endParaRPr>
          </a:p>
          <a:p>
            <a:endParaRPr lang="en-IN" dirty="0"/>
          </a:p>
        </p:txBody>
      </p:sp>
    </p:spTree>
    <p:extLst>
      <p:ext uri="{BB962C8B-B14F-4D97-AF65-F5344CB8AC3E}">
        <p14:creationId xmlns:p14="http://schemas.microsoft.com/office/powerpoint/2010/main" val="539297280"/>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85578"/>
            <a:ext cx="9652000" cy="899160"/>
          </a:xfrm>
        </p:spPr>
        <p:txBody>
          <a:bodyPr/>
          <a:lstStyle/>
          <a:p>
            <a:r>
              <a:rPr lang="en-IN" dirty="0"/>
              <a:t>PROPOSED SYSTEM</a:t>
            </a:r>
          </a:p>
        </p:txBody>
      </p:sp>
      <p:sp>
        <p:nvSpPr>
          <p:cNvPr id="3" name="Content Placeholder 2"/>
          <p:cNvSpPr>
            <a:spLocks noGrp="1"/>
          </p:cNvSpPr>
          <p:nvPr>
            <p:ph idx="1"/>
          </p:nvPr>
        </p:nvSpPr>
        <p:spPr>
          <a:xfrm>
            <a:off x="597877" y="1105322"/>
            <a:ext cx="9652000" cy="5752677"/>
          </a:xfrm>
        </p:spPr>
        <p:txBody>
          <a:bodyPr>
            <a:noAutofit/>
          </a:bodyPr>
          <a:lstStyle/>
          <a:p>
            <a:pPr>
              <a:buSzPct val="110000"/>
              <a:buFont typeface="Wingdings" pitchFamily="2" charset="2"/>
              <a:buChar char="v"/>
            </a:pPr>
            <a:r>
              <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Here we have used the two drone technologies such as the normal drone and FPV drone for better drone technologies which will open more wider opportunities to create and explore by doing this we can achieve lot of applications. The APM2.8 flight controller is a popular open-source flight controller that is widely used in the drone industry. When combined with a QA250 frame, it provides an excellent platform for building a small, high-performance drone. </a:t>
            </a:r>
            <a:endParaRPr lang="en-IN" sz="1800" dirty="0">
              <a:effectLst/>
              <a:latin typeface="Times New Roman" panose="02020603050405020304" pitchFamily="18" charset="0"/>
              <a:ea typeface="SimSun" panose="02010600030101010101" pitchFamily="2" charset="-122"/>
            </a:endParaRPr>
          </a:p>
          <a:p>
            <a:pPr>
              <a:buSzPct val="110000"/>
              <a:buFont typeface="Wingdings" pitchFamily="2" charset="2"/>
              <a:buChar char="v"/>
            </a:pPr>
            <a:r>
              <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The APM2.8 flight controller is a multi-purpose control system that is designed to control drones, planes, and other autonomous vehicles. It is based on the Arduino platform and uses a combination of sensors, GPS, and other components to provide stable and accurate flight control. The APM2.8 flight controller has a range of features that make it an excellent choice for building a drone with a QA250 frame. </a:t>
            </a:r>
          </a:p>
          <a:p>
            <a:pPr>
              <a:buSzPct val="110000"/>
              <a:buFont typeface="Wingdings" pitchFamily="2" charset="2"/>
              <a:buChar char="v"/>
            </a:pPr>
            <a:endParaRPr lang="en-US" sz="1800" dirty="0">
              <a:solidFill>
                <a:srgbClr val="000000"/>
              </a:solidFill>
              <a:latin typeface="Times New Roman" panose="02020603050405020304" pitchFamily="18" charset="0"/>
              <a:ea typeface="SimSun" panose="02010600030101010101" pitchFamily="2" charset="-122"/>
              <a:cs typeface="Calibri" panose="020F0502020204030204" pitchFamily="34" charset="0"/>
            </a:endParaRPr>
          </a:p>
          <a:p>
            <a:pPr>
              <a:buSzPct val="110000"/>
              <a:buFont typeface="Wingdings" pitchFamily="2" charset="2"/>
              <a:buChar char="v"/>
            </a:pPr>
            <a:endPar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endParaRPr>
          </a:p>
          <a:p>
            <a:pPr>
              <a:buSzPct val="110000"/>
              <a:buFont typeface="Wingdings" pitchFamily="2" charset="2"/>
              <a:buChar char="v"/>
            </a:pPr>
            <a:endParaRPr lang="en-US" sz="1800" dirty="0">
              <a:solidFill>
                <a:srgbClr val="000000"/>
              </a:solidFill>
              <a:latin typeface="Times New Roman" panose="02020603050405020304" pitchFamily="18" charset="0"/>
              <a:ea typeface="SimSun" panose="02010600030101010101" pitchFamily="2" charset="-122"/>
              <a:cs typeface="Calibri" panose="020F0502020204030204" pitchFamily="34" charset="0"/>
            </a:endParaRPr>
          </a:p>
          <a:p>
            <a:pPr>
              <a:buSzPct val="110000"/>
              <a:buFont typeface="Wingdings" pitchFamily="2" charset="2"/>
              <a:buChar char="v"/>
            </a:pPr>
            <a:endParaRPr lang="en-IN" sz="1800" dirty="0">
              <a:effectLst/>
              <a:latin typeface="Times New Roman" panose="02020603050405020304" pitchFamily="18" charset="0"/>
              <a:ea typeface="SimSun" panose="02010600030101010101" pitchFamily="2" charset="-122"/>
            </a:endParaRPr>
          </a:p>
          <a:p>
            <a:pPr>
              <a:lnSpc>
                <a:spcPct val="107000"/>
              </a:lnSpc>
              <a:spcAft>
                <a:spcPts val="800"/>
              </a:spcAft>
              <a:buSzPct val="110000"/>
              <a:buFont typeface="Wingdings" pitchFamily="2" charset="2"/>
              <a:buChar char="v"/>
            </a:pPr>
            <a:r>
              <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Accelerometers and Gyros: The APM2.8 flight controller includes three-axis accelerometers and three-axis gyros, which provide precise measurements of the drone's movement and orientation.</a:t>
            </a:r>
            <a:endParaRPr lang="en-IN" sz="1800" dirty="0">
              <a:effectLst/>
              <a:latin typeface="Times New Roman" panose="02020603050405020304" pitchFamily="18" charset="0"/>
              <a:ea typeface="SimSun" panose="02010600030101010101" pitchFamily="2" charset="-122"/>
            </a:endParaRPr>
          </a:p>
          <a:p>
            <a:pPr>
              <a:lnSpc>
                <a:spcPct val="107000"/>
              </a:lnSpc>
              <a:spcAft>
                <a:spcPts val="800"/>
              </a:spcAft>
              <a:buSzPct val="110000"/>
              <a:buFont typeface="Wingdings" pitchFamily="2" charset="2"/>
              <a:buChar char="v"/>
            </a:pPr>
            <a:r>
              <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GPS: The APM2.8 flight controller also includes a GPS module, which provides accurate positioning information that can be used for navigation and other purposes.</a:t>
            </a:r>
            <a:endParaRPr lang="en-IN" sz="1800" dirty="0">
              <a:effectLst/>
              <a:latin typeface="Times New Roman" panose="02020603050405020304" pitchFamily="18" charset="0"/>
              <a:ea typeface="SimSun" panose="02010600030101010101" pitchFamily="2" charset="-122"/>
            </a:endParaRPr>
          </a:p>
          <a:p>
            <a:pPr>
              <a:buSzPct val="110000"/>
            </a:pPr>
            <a:endParaRPr lang="en-IN" sz="18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0738" y="3720444"/>
            <a:ext cx="3049705" cy="1590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1663383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7852" y="662024"/>
            <a:ext cx="10665823" cy="5773945"/>
          </a:xfrm>
        </p:spPr>
        <p:txBody>
          <a:bodyPr>
            <a:noAutofit/>
          </a:bodyPr>
          <a:lstStyle/>
          <a:p>
            <a:pPr lvl="0">
              <a:lnSpc>
                <a:spcPct val="107000"/>
              </a:lnSpc>
              <a:spcAft>
                <a:spcPts val="800"/>
              </a:spcAft>
              <a:buSzPct val="110000"/>
              <a:buFont typeface="Wingdings" pitchFamily="2" charset="2"/>
              <a:buChar char="Ø"/>
            </a:pPr>
            <a:r>
              <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 Barometer: The APM2.8 flight controller includes a barometer, which provides information on the drone's altitude.</a:t>
            </a:r>
            <a:endParaRPr lang="en-IN" sz="1800" dirty="0">
              <a:effectLst/>
              <a:latin typeface="Times New Roman" panose="02020603050405020304" pitchFamily="18" charset="0"/>
              <a:ea typeface="SimSun" panose="02010600030101010101" pitchFamily="2" charset="-122"/>
            </a:endParaRPr>
          </a:p>
          <a:p>
            <a:pPr lvl="0">
              <a:lnSpc>
                <a:spcPct val="107000"/>
              </a:lnSpc>
              <a:spcAft>
                <a:spcPts val="800"/>
              </a:spcAft>
              <a:buSzPct val="110000"/>
              <a:buFont typeface="Wingdings" pitchFamily="2" charset="2"/>
              <a:buChar char="Ø"/>
            </a:pPr>
            <a:r>
              <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Compass: The APM2.8 flight controller includes a digital compass, which provides information on the drone's orientation. </a:t>
            </a:r>
            <a:endParaRPr lang="en-IN" sz="1800" dirty="0">
              <a:effectLst/>
              <a:latin typeface="Times New Roman" panose="02020603050405020304" pitchFamily="18" charset="0"/>
              <a:ea typeface="SimSun" panose="02010600030101010101" pitchFamily="2" charset="-122"/>
            </a:endParaRPr>
          </a:p>
          <a:p>
            <a:pPr>
              <a:buSzPct val="110000"/>
              <a:buFont typeface="Wingdings" pitchFamily="2" charset="2"/>
              <a:buChar char="Ø"/>
            </a:pPr>
            <a:r>
              <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When combined with a QA250 frame, the APM2.8 flight controller provides a stable and responsive platform for flying small drones. The QA250 frame is a lightweight and durable frame that is designed for small drones. It is made from high-quality materials, such as carbon fiber and aluminum, and is designed to be easy to assemble and customize.</a:t>
            </a:r>
          </a:p>
          <a:p>
            <a:pPr marL="0" indent="0">
              <a:buSzPct val="110000"/>
              <a:buNone/>
            </a:pPr>
            <a:endParaRPr lang="en-IN" sz="1800" dirty="0">
              <a:effectLst/>
              <a:latin typeface="Times New Roman" panose="02020603050405020304" pitchFamily="18" charset="0"/>
              <a:ea typeface="SimSun" panose="02010600030101010101" pitchFamily="2" charset="-122"/>
            </a:endParaRPr>
          </a:p>
          <a:p>
            <a:pPr>
              <a:buSzPct val="110000"/>
              <a:buFont typeface="Wingdings" pitchFamily="2" charset="2"/>
              <a:buChar char="Ø"/>
            </a:pPr>
            <a:r>
              <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To use the APM2.8 flight controller with a QA250 frame, you will need to connect the flight controller to the frame and configure it using a computer. The APM2.8 flight controller comes with software that can be installed on a computer, which allows you to configure the flight controller's settings and set up your drone.</a:t>
            </a:r>
          </a:p>
          <a:p>
            <a:pPr marL="0" indent="0">
              <a:buSzPct val="110000"/>
              <a:buNone/>
            </a:pPr>
            <a:endParaRPr lang="en-IN" sz="1800" dirty="0">
              <a:effectLst/>
              <a:latin typeface="Times New Roman" panose="02020603050405020304" pitchFamily="18" charset="0"/>
              <a:ea typeface="SimSun" panose="02010600030101010101" pitchFamily="2" charset="-122"/>
            </a:endParaRPr>
          </a:p>
          <a:p>
            <a:pPr>
              <a:buSzPct val="110000"/>
              <a:buFont typeface="Wingdings" pitchFamily="2" charset="2"/>
              <a:buChar char="Ø"/>
            </a:pPr>
            <a:r>
              <a:rPr lang="en-US" sz="1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Once the flight controller is connected and configured, you can start flying your drone. The APM2.8 flight controller provides a range of flight modes, including manual mode, stabilized mode, and automatic mode. In manual mode, you have full control over the drone's movement and orientation. In stabilized mode, the flight controller uses its sensors to stabilize the drone and make it easier to fly. In automatic mode, the drone can fly autonomously, following pre-programmed flight paths and waypoints.</a:t>
            </a:r>
            <a:endParaRPr lang="en-IN" sz="1800" dirty="0">
              <a:effectLst/>
              <a:latin typeface="Times New Roman" panose="02020603050405020304" pitchFamily="18" charset="0"/>
              <a:ea typeface="SimSun" panose="02010600030101010101" pitchFamily="2" charset="-122"/>
            </a:endParaRPr>
          </a:p>
          <a:p>
            <a:pPr marL="560070" indent="-285750" algn="ctr">
              <a:buSzPct val="110000"/>
              <a:buFont typeface="Wingdings" pitchFamily="2" charset="2"/>
              <a:buChar char="Ø"/>
            </a:pPr>
            <a:endParaRPr lang="en-IN" sz="1800" dirty="0"/>
          </a:p>
        </p:txBody>
      </p:sp>
    </p:spTree>
    <p:extLst>
      <p:ext uri="{BB962C8B-B14F-4D97-AF65-F5344CB8AC3E}">
        <p14:creationId xmlns:p14="http://schemas.microsoft.com/office/powerpoint/2010/main" val="102197186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BE5C8F-A62B-8180-8FE6-13FAC53C6440}"/>
              </a:ext>
            </a:extLst>
          </p:cNvPr>
          <p:cNvSpPr>
            <a:spLocks noGrp="1"/>
          </p:cNvSpPr>
          <p:nvPr>
            <p:ph idx="1"/>
          </p:nvPr>
        </p:nvSpPr>
        <p:spPr>
          <a:xfrm>
            <a:off x="117231" y="1137138"/>
            <a:ext cx="10662138" cy="4853354"/>
          </a:xfrm>
        </p:spPr>
        <p:txBody>
          <a:bodyPr>
            <a:normAutofit fontScale="55000" lnSpcReduction="20000"/>
          </a:bodyPr>
          <a:lstStyle/>
          <a:p>
            <a:pPr>
              <a:buSzPct val="110000"/>
              <a:buFont typeface="Wingdings" pitchFamily="2" charset="2"/>
              <a:buChar char="v"/>
            </a:pPr>
            <a:r>
              <a:rPr lang="en-US" sz="33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This drone is consisting of various technologies in it which can be widely used in all sectors. This drone is consisting of obstacle avoidance and FPV system which make more reliable to fly and discover more.</a:t>
            </a:r>
          </a:p>
          <a:p>
            <a:pPr marL="0" indent="0">
              <a:buSzPct val="110000"/>
              <a:buNone/>
            </a:pPr>
            <a:endParaRPr lang="en-IN" sz="3300" dirty="0">
              <a:effectLst/>
              <a:latin typeface="Times New Roman" panose="02020603050405020304" pitchFamily="18" charset="0"/>
              <a:ea typeface="SimSun" panose="02010600030101010101" pitchFamily="2" charset="-122"/>
            </a:endParaRPr>
          </a:p>
          <a:p>
            <a:pPr>
              <a:buSzPct val="110000"/>
              <a:buFont typeface="Wingdings" pitchFamily="2" charset="2"/>
              <a:buChar char="v"/>
            </a:pPr>
            <a:r>
              <a:rPr lang="en-US" sz="33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This drone inheritance of various features and have better</a:t>
            </a:r>
          </a:p>
          <a:p>
            <a:pPr marL="0" indent="0">
              <a:buSzPct val="110000"/>
              <a:buNone/>
            </a:pPr>
            <a:r>
              <a:rPr lang="en-US" sz="33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 </a:t>
            </a:r>
          </a:p>
          <a:p>
            <a:pPr>
              <a:buSzPct val="110000"/>
              <a:buFont typeface="Wingdings" pitchFamily="2" charset="2"/>
              <a:buChar char="v"/>
            </a:pPr>
            <a:r>
              <a:rPr lang="en-US" sz="3300" dirty="0">
                <a:solidFill>
                  <a:srgbClr val="000000"/>
                </a:solidFill>
                <a:latin typeface="Times New Roman" panose="02020603050405020304" pitchFamily="18" charset="0"/>
                <a:ea typeface="SimSun" panose="02010600030101010101" pitchFamily="2" charset="-122"/>
                <a:cs typeface="Calibri" panose="020F0502020204030204" pitchFamily="34" charset="0"/>
              </a:rPr>
              <a:t>It provides accurate and stable flight control, and its open-source nature allows for easy customization and integration with other components. By combining the APM2.8 flight controller with a QA250 frame, you can build a high-performance drone that is ideal for a range of applications, from aerial photography to search and rescue.</a:t>
            </a:r>
            <a:endParaRPr lang="en-IN" sz="3300" dirty="0">
              <a:latin typeface="Times New Roman" panose="02020603050405020304" pitchFamily="18" charset="0"/>
              <a:ea typeface="SimSun" panose="02010600030101010101" pitchFamily="2" charset="-122"/>
            </a:endParaRPr>
          </a:p>
          <a:p>
            <a:pPr marL="0" indent="0">
              <a:buNone/>
            </a:pPr>
            <a:endParaRPr lang="en-US" sz="33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endParaRPr>
          </a:p>
          <a:p>
            <a:pPr marL="0" indent="0">
              <a:buNone/>
            </a:pPr>
            <a:endParaRPr lang="en-IN" sz="3300" dirty="0">
              <a:effectLst/>
              <a:latin typeface="Times New Roman" panose="02020603050405020304" pitchFamily="18" charset="0"/>
              <a:ea typeface="SimSun" panose="02010600030101010101" pitchFamily="2" charset="-122"/>
            </a:endParaRPr>
          </a:p>
          <a:p>
            <a:pPr marL="342900" lvl="0" indent="-342900">
              <a:lnSpc>
                <a:spcPct val="107000"/>
              </a:lnSpc>
              <a:spcAft>
                <a:spcPts val="800"/>
              </a:spcAft>
              <a:buSzPct val="110000"/>
              <a:buFont typeface="+mj-lt"/>
              <a:buAutoNum type="arabicPeriod"/>
            </a:pPr>
            <a:r>
              <a:rPr lang="en-US" sz="2800" b="1"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Endurance.</a:t>
            </a:r>
            <a:endParaRPr lang="en-IN" sz="2800" b="1" dirty="0">
              <a:effectLst/>
              <a:latin typeface="Times New Roman" panose="02020603050405020304" pitchFamily="18" charset="0"/>
              <a:ea typeface="SimSun" panose="02010600030101010101" pitchFamily="2" charset="-122"/>
            </a:endParaRPr>
          </a:p>
          <a:p>
            <a:pPr marL="342900" lvl="0" indent="-342900">
              <a:lnSpc>
                <a:spcPct val="107000"/>
              </a:lnSpc>
              <a:spcAft>
                <a:spcPts val="800"/>
              </a:spcAft>
              <a:buSzPct val="110000"/>
              <a:buFont typeface="+mj-lt"/>
              <a:buAutoNum type="arabicPeriod"/>
            </a:pPr>
            <a:r>
              <a:rPr lang="en-US" sz="2800" b="1"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Traffic and Obstacle Detection.</a:t>
            </a:r>
            <a:endParaRPr lang="en-IN" sz="2800" b="1" dirty="0">
              <a:effectLst/>
              <a:latin typeface="Times New Roman" panose="02020603050405020304" pitchFamily="18" charset="0"/>
              <a:ea typeface="SimSun" panose="02010600030101010101" pitchFamily="2" charset="-122"/>
            </a:endParaRPr>
          </a:p>
          <a:p>
            <a:pPr marL="342900" lvl="0" indent="-342900">
              <a:lnSpc>
                <a:spcPct val="107000"/>
              </a:lnSpc>
              <a:spcAft>
                <a:spcPts val="800"/>
              </a:spcAft>
              <a:buSzPct val="110000"/>
              <a:buFont typeface="+mj-lt"/>
              <a:buAutoNum type="arabicPeriod"/>
            </a:pPr>
            <a:r>
              <a:rPr lang="en-US" sz="2800" b="1"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Navigation</a:t>
            </a:r>
            <a:r>
              <a:rPr lang="en-US" sz="2800"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a:t>
            </a:r>
            <a:endParaRPr lang="en-IN" sz="2800" dirty="0">
              <a:latin typeface="Times New Roman" panose="02020603050405020304" pitchFamily="18" charset="0"/>
              <a:ea typeface="SimSun" panose="02010600030101010101" pitchFamily="2" charset="-122"/>
            </a:endParaRPr>
          </a:p>
          <a:p>
            <a:pPr marL="342900" lvl="0" indent="-342900">
              <a:lnSpc>
                <a:spcPct val="107000"/>
              </a:lnSpc>
              <a:spcAft>
                <a:spcPts val="800"/>
              </a:spcAft>
              <a:buSzPct val="110000"/>
              <a:buFont typeface="+mj-lt"/>
              <a:buAutoNum type="arabicPeriod"/>
            </a:pPr>
            <a:r>
              <a:rPr lang="en-US" sz="2800" b="1" dirty="0">
                <a:solidFill>
                  <a:srgbClr val="000000"/>
                </a:solidFill>
                <a:effectLst/>
                <a:latin typeface="Times New Roman" panose="02020603050405020304" pitchFamily="18" charset="0"/>
                <a:ea typeface="SimSun" panose="02010600030101010101" pitchFamily="2" charset="-122"/>
                <a:cs typeface="Calibri" panose="020F0502020204030204" pitchFamily="34" charset="0"/>
              </a:rPr>
              <a:t>Communication.</a:t>
            </a:r>
            <a:endParaRPr lang="en-IN" b="1"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903784" y="3610708"/>
            <a:ext cx="6330461" cy="3247292"/>
          </a:xfrm>
          <a:prstGeom prst="rect">
            <a:avLst/>
          </a:prstGeom>
        </p:spPr>
      </p:pic>
    </p:spTree>
    <p:extLst>
      <p:ext uri="{BB962C8B-B14F-4D97-AF65-F5344CB8AC3E}">
        <p14:creationId xmlns:p14="http://schemas.microsoft.com/office/powerpoint/2010/main" val="10527884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7540" y="120747"/>
            <a:ext cx="9652000" cy="1143000"/>
          </a:xfrm>
        </p:spPr>
        <p:txBody>
          <a:bodyPr/>
          <a:lstStyle/>
          <a:p>
            <a:r>
              <a:rPr lang="en-IN" dirty="0"/>
              <a:t>SYSTEM ARCHITECTURE</a:t>
            </a:r>
          </a:p>
        </p:txBody>
      </p:sp>
      <p:pic>
        <p:nvPicPr>
          <p:cNvPr id="5" name="Content Placeholder 4">
            <a:extLst>
              <a:ext uri="{FF2B5EF4-FFF2-40B4-BE49-F238E27FC236}">
                <a16:creationId xmlns:a16="http://schemas.microsoft.com/office/drawing/2014/main" id="{C6B0B517-120F-B175-5696-E6E9DBE1AB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20871" y="1835831"/>
            <a:ext cx="5029458" cy="4394426"/>
          </a:xfrm>
        </p:spPr>
      </p:pic>
    </p:spTree>
    <p:extLst>
      <p:ext uri="{BB962C8B-B14F-4D97-AF65-F5344CB8AC3E}">
        <p14:creationId xmlns:p14="http://schemas.microsoft.com/office/powerpoint/2010/main" val="403849784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7540" y="120747"/>
            <a:ext cx="9652000" cy="1143000"/>
          </a:xfrm>
        </p:spPr>
        <p:txBody>
          <a:bodyPr/>
          <a:lstStyle/>
          <a:p>
            <a:r>
              <a:rPr lang="en-IN" dirty="0"/>
              <a:t>USER FLOW DIGRAM</a:t>
            </a:r>
          </a:p>
        </p:txBody>
      </p:sp>
      <p:pic>
        <p:nvPicPr>
          <p:cNvPr id="4" name="Picture 3">
            <a:extLst>
              <a:ext uri="{FF2B5EF4-FFF2-40B4-BE49-F238E27FC236}">
                <a16:creationId xmlns:a16="http://schemas.microsoft.com/office/drawing/2014/main" id="{962FBCE5-2DCC-B226-946F-27C85B001778}"/>
              </a:ext>
            </a:extLst>
          </p:cNvPr>
          <p:cNvPicPr>
            <a:picLocks noChangeAspect="1"/>
          </p:cNvPicPr>
          <p:nvPr/>
        </p:nvPicPr>
        <p:blipFill>
          <a:blip r:embed="rId2"/>
          <a:stretch>
            <a:fillRect/>
          </a:stretch>
        </p:blipFill>
        <p:spPr>
          <a:xfrm>
            <a:off x="1611086" y="1592000"/>
            <a:ext cx="5986462" cy="4758997"/>
          </a:xfrm>
          <a:prstGeom prst="rect">
            <a:avLst/>
          </a:prstGeom>
        </p:spPr>
      </p:pic>
    </p:spTree>
    <p:extLst>
      <p:ext uri="{BB962C8B-B14F-4D97-AF65-F5344CB8AC3E}">
        <p14:creationId xmlns:p14="http://schemas.microsoft.com/office/powerpoint/2010/main" val="152168744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pulent">
  <a:themeElements>
    <a:clrScheme name="Opulent">
      <a:dk1>
        <a:sysClr val="windowText" lastClr="000000"/>
      </a:dk1>
      <a:lt1>
        <a:sysClr val="window" lastClr="FFFFFF"/>
      </a:lt1>
      <a:dk2>
        <a:srgbClr val="B13F9A"/>
      </a:dk2>
      <a:lt2>
        <a:srgbClr val="F4E7ED"/>
      </a:lt2>
      <a:accent1>
        <a:srgbClr val="B83D68"/>
      </a:accent1>
      <a:accent2>
        <a:srgbClr val="AC66BB"/>
      </a:accent2>
      <a:accent3>
        <a:srgbClr val="DE6C36"/>
      </a:accent3>
      <a:accent4>
        <a:srgbClr val="F9B639"/>
      </a:accent4>
      <a:accent5>
        <a:srgbClr val="CF6DA4"/>
      </a:accent5>
      <a:accent6>
        <a:srgbClr val="FA8D3D"/>
      </a:accent6>
      <a:hlink>
        <a:srgbClr val="FFDE66"/>
      </a:hlink>
      <a:folHlink>
        <a:srgbClr val="D490C5"/>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pulent">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gradFill rotWithShape="1">
          <a:gsLst>
            <a:gs pos="0">
              <a:schemeClr val="phClr">
                <a:tint val="78000"/>
                <a:satMod val="220000"/>
              </a:schemeClr>
            </a:gs>
            <a:gs pos="100000">
              <a:schemeClr val="phClr">
                <a:shade val="35000"/>
                <a:satMod val="155000"/>
              </a:schemeClr>
            </a:gs>
          </a:gsLst>
          <a:path path="circle">
            <a:fillToRect l="50000" t="50000" r="50000" b="50000"/>
          </a:path>
        </a:gradFill>
        <a:blipFill>
          <a:blip xmlns:r="http://schemas.openxmlformats.org/officeDocument/2006/relationships" r:embed="rId1">
            <a:duotone>
              <a:schemeClr val="phClr">
                <a:shade val="60000"/>
                <a:satMod val="180000"/>
              </a:schemeClr>
              <a:schemeClr val="phClr">
                <a:tint val="500"/>
                <a:satMod val="150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Opulent</Template>
  <TotalTime>95</TotalTime>
  <Words>1561</Words>
  <Application>Microsoft Office PowerPoint</Application>
  <PresentationFormat>Widescreen</PresentationFormat>
  <Paragraphs>76</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Times New Roman</vt:lpstr>
      <vt:lpstr>Trebuchet MS</vt:lpstr>
      <vt:lpstr>Wingdings</vt:lpstr>
      <vt:lpstr>Wingdings 2</vt:lpstr>
      <vt:lpstr>Opulent</vt:lpstr>
      <vt:lpstr>Medical Delivery Drone </vt:lpstr>
      <vt:lpstr>ABSTRACT</vt:lpstr>
      <vt:lpstr>EXISTING SYSTEM</vt:lpstr>
      <vt:lpstr>INTRODUCTION</vt:lpstr>
      <vt:lpstr>PROPOSED SYSTEM</vt:lpstr>
      <vt:lpstr>PowerPoint Presentation</vt:lpstr>
      <vt:lpstr>PowerPoint Presentation</vt:lpstr>
      <vt:lpstr>SYSTEM ARCHITECTURE</vt:lpstr>
      <vt:lpstr>USER FLOW DIGRAM</vt:lpstr>
      <vt:lpstr>RESULTS AND CONCLUSION</vt:lpstr>
      <vt:lpstr>PowerPoint Presentation</vt:lpstr>
      <vt:lpstr>REFERENCES</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THE PROJECT</dc:title>
  <dc:creator>Microsoft account</dc:creator>
  <cp:lastModifiedBy>platman02@outlook.com</cp:lastModifiedBy>
  <cp:revision>12</cp:revision>
  <dcterms:created xsi:type="dcterms:W3CDTF">2023-03-24T05:54:55Z</dcterms:created>
  <dcterms:modified xsi:type="dcterms:W3CDTF">2023-06-27T13:55:15Z</dcterms:modified>
</cp:coreProperties>
</file>

<file path=docProps/thumbnail.jpeg>
</file>